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B9E935-A29B-4211-ABAF-24D0E2DA5D37}" type="datetimeFigureOut">
              <a:rPr lang="en-US" smtClean="0"/>
              <a:t>6/23/2015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83A538-418F-4DD0-853A-920DB18ACAF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r>
              <a:rPr lang="en-US" smtClean="0"/>
              <a:t>www.shahrsazionline.com</a:t>
            </a:r>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www.shahrsazionline.com</a:t>
            </a:r>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r>
              <a:rPr lang="en-US" smtClean="0"/>
              <a:t>www.shahrsazionline.com</a:t>
            </a:r>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www.shahrsazionline.com</a:t>
            </a:r>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r>
              <a:rPr lang="en-US" smtClean="0"/>
              <a:t>www.shahrsazionline.com</a:t>
            </a:r>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www.shahrsazionline.com</a:t>
            </a:r>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US" smtClean="0"/>
              <a:t>www.shahrsazionline.com</a:t>
            </a:r>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r>
              <a:rPr lang="en-US" smtClean="0"/>
              <a:t>www.shahrsazionline.com</a:t>
            </a:r>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r>
              <a:rPr lang="en-US" smtClean="0"/>
              <a:t>www.shahrsazionline.com</a:t>
            </a:r>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www.shahrsazionline.com</a:t>
            </a:r>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r>
              <a:rPr lang="en-US" smtClean="0"/>
              <a:t>www.shahrsazionline.com</a:t>
            </a:r>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r>
              <a:rPr lang="en-US" smtClean="0"/>
              <a:t>www.shahrsazionline.com</a:t>
            </a:r>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42048" cy="3352800"/>
          </a:xfrm>
        </p:spPr>
        <p:txBody>
          <a:bodyPr>
            <a:normAutofit/>
          </a:bodyPr>
          <a:lstStyle/>
          <a:p>
            <a:pPr algn="ctr" rtl="1"/>
            <a:r>
              <a:rPr lang="fa-IR" sz="4000" dirty="0">
                <a:solidFill>
                  <a:schemeClr val="accent1">
                    <a:lumMod val="75000"/>
                  </a:schemeClr>
                </a:solidFill>
                <a:cs typeface="B Lotus" pitchFamily="2" charset="-78"/>
              </a:rPr>
              <a:t>به نام پروردگار یکتا</a:t>
            </a:r>
            <a:r>
              <a:rPr lang="en-US" sz="4000" dirty="0">
                <a:solidFill>
                  <a:srgbClr val="C00000"/>
                </a:solidFill>
                <a:cs typeface="B Lotus" pitchFamily="2" charset="-78"/>
              </a:rPr>
              <a:t/>
            </a:r>
            <a:br>
              <a:rPr lang="en-US" sz="4000" dirty="0">
                <a:solidFill>
                  <a:srgbClr val="C00000"/>
                </a:solidFill>
                <a:cs typeface="B Lotus" pitchFamily="2" charset="-78"/>
              </a:rPr>
            </a:br>
            <a:endParaRPr lang="en-US" dirty="0"/>
          </a:p>
        </p:txBody>
      </p:sp>
      <p:sp>
        <p:nvSpPr>
          <p:cNvPr id="3" name="Date Placeholder 2"/>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18027099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381000"/>
            <a:ext cx="7239000" cy="6074736"/>
          </a:xfrm>
        </p:spPr>
        <p:txBody>
          <a:bodyPr/>
          <a:lstStyle/>
          <a:p>
            <a:pPr marL="0" indent="0" algn="r" rtl="1">
              <a:buNone/>
            </a:pPr>
            <a:r>
              <a:rPr lang="ar-SA" b="1" dirty="0">
                <a:solidFill>
                  <a:schemeClr val="tx2">
                    <a:lumMod val="75000"/>
                  </a:schemeClr>
                </a:solidFill>
                <a:cs typeface="B Lotus" pitchFamily="2" charset="-78"/>
              </a:rPr>
              <a:t>برنامه‌ریزی </a:t>
            </a:r>
            <a:r>
              <a:rPr lang="ar-SA" b="1" dirty="0" smtClean="0">
                <a:solidFill>
                  <a:schemeClr val="tx2">
                    <a:lumMod val="75000"/>
                  </a:schemeClr>
                </a:solidFill>
                <a:cs typeface="B Lotus" pitchFamily="2" charset="-78"/>
              </a:rPr>
              <a:t>شهری</a:t>
            </a:r>
            <a:endParaRPr lang="fa-IR" b="1" dirty="0" smtClean="0">
              <a:solidFill>
                <a:schemeClr val="tx2">
                  <a:lumMod val="75000"/>
                </a:schemeClr>
              </a:solidFill>
              <a:cs typeface="B Lotus" pitchFamily="2" charset="-78"/>
            </a:endParaRPr>
          </a:p>
          <a:p>
            <a:pPr lvl="0" algn="r" rtl="1"/>
            <a:r>
              <a:rPr lang="ar-SA" sz="2000" dirty="0" smtClean="0">
                <a:cs typeface="B Lotus" pitchFamily="2" charset="-78"/>
              </a:rPr>
              <a:t>برنامه‌ريزی شهري: تامين رفاه شهرنشينان از طريق ايجاد محيطي بهتر، مساعدتر، سالم­تر، آسان­تر، موثرتر و دلپذيرتر. </a:t>
            </a:r>
            <a:endParaRPr lang="en-US" sz="2000" dirty="0" smtClean="0">
              <a:cs typeface="B Lotus" pitchFamily="2" charset="-78"/>
            </a:endParaRPr>
          </a:p>
          <a:p>
            <a:pPr lvl="0" algn="just" rtl="1"/>
            <a:r>
              <a:rPr lang="ar-SA" sz="2000" dirty="0" smtClean="0">
                <a:cs typeface="B Lotus" pitchFamily="2" charset="-78"/>
              </a:rPr>
              <a:t>برنامه­ریزی </a:t>
            </a:r>
            <a:r>
              <a:rPr lang="ar-SA" sz="2000" dirty="0">
                <a:cs typeface="B Lotus" pitchFamily="2" charset="-78"/>
              </a:rPr>
              <a:t>شهری یک رشته علمی در معنای متعارف علم نیست، بلکه یک دانش میان­رشته­ای </a:t>
            </a:r>
            <a:r>
              <a:rPr lang="ar-SA" sz="2000" dirty="0" smtClean="0">
                <a:cs typeface="B Lotus" pitchFamily="2" charset="-78"/>
              </a:rPr>
              <a:t>است</a:t>
            </a:r>
            <a:r>
              <a:rPr lang="fa-IR" sz="2000" dirty="0" smtClean="0">
                <a:cs typeface="B Lotus" pitchFamily="2" charset="-78"/>
              </a:rPr>
              <a:t>.</a:t>
            </a:r>
            <a:endParaRPr lang="en-US" sz="2000" dirty="0">
              <a:cs typeface="B Lotus" pitchFamily="2" charset="-78"/>
            </a:endParaRPr>
          </a:p>
          <a:p>
            <a:pPr algn="r" rtl="1"/>
            <a:endParaRPr lang="en-US" dirty="0"/>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3251955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381000"/>
            <a:ext cx="7239000" cy="6074736"/>
          </a:xfrm>
        </p:spPr>
        <p:txBody>
          <a:bodyPr>
            <a:normAutofit/>
          </a:bodyPr>
          <a:lstStyle/>
          <a:p>
            <a:pPr marL="0" indent="0" algn="r" rtl="1">
              <a:buNone/>
            </a:pPr>
            <a:r>
              <a:rPr lang="ar-SA" b="1" dirty="0">
                <a:solidFill>
                  <a:schemeClr val="bg2">
                    <a:lumMod val="25000"/>
                  </a:schemeClr>
                </a:solidFill>
                <a:cs typeface="B Lotus" pitchFamily="2" charset="-78"/>
              </a:rPr>
              <a:t>طراحی شهری</a:t>
            </a:r>
            <a:endParaRPr lang="en-US" dirty="0">
              <a:solidFill>
                <a:schemeClr val="bg2">
                  <a:lumMod val="25000"/>
                </a:schemeClr>
              </a:solidFill>
              <a:cs typeface="B Lotus" pitchFamily="2" charset="-78"/>
            </a:endParaRPr>
          </a:p>
          <a:p>
            <a:pPr lvl="0" algn="just" rtl="1"/>
            <a:r>
              <a:rPr lang="ar-SA" sz="2200" dirty="0">
                <a:cs typeface="B Lotus" pitchFamily="2" charset="-78"/>
              </a:rPr>
              <a:t>طراحی شهری بخشی از علم و هنر سازمان دادن فضای كالبدی است كه با رشته‌های مختلف علمی و هنری مانند برنامه‌ریزی شهری، معماری و منظرسازی، مهندسی فنی، مهندسی ترافیك و حمل و نقل، روانشناسی، حقوق، جامعه‌شناسی و اقتصاد سروكار دارد و در عین حال با سیاست و فرهنگ نیز ارتباط می‌یابد.</a:t>
            </a:r>
            <a:endParaRPr lang="en-US" sz="2200" dirty="0">
              <a:cs typeface="B Lotus" pitchFamily="2" charset="-78"/>
            </a:endParaRPr>
          </a:p>
          <a:p>
            <a:pPr algn="r" rtl="1"/>
            <a:r>
              <a:rPr lang="ar-SA" sz="2200" dirty="0">
                <a:cs typeface="B Lotus" pitchFamily="2" charset="-78"/>
              </a:rPr>
              <a:t>طراحي شهري، پلي است بين برنامه­ريزي شهري و معماري </a:t>
            </a:r>
            <a:endParaRPr lang="fa-IR" sz="2200" dirty="0" smtClean="0">
              <a:cs typeface="B Lotus" pitchFamily="2" charset="-78"/>
            </a:endParaRPr>
          </a:p>
          <a:p>
            <a:pPr lvl="0" algn="r" rtl="1"/>
            <a:r>
              <a:rPr lang="ar-SA" sz="2200" dirty="0">
                <a:cs typeface="B Lotus" pitchFamily="2" charset="-78"/>
              </a:rPr>
              <a:t>طراحي شهري(</a:t>
            </a:r>
            <a:r>
              <a:rPr lang="en-US" sz="2200" dirty="0">
                <a:cs typeface="B Lotus" pitchFamily="2" charset="-78"/>
              </a:rPr>
              <a:t> (Urban design:  </a:t>
            </a:r>
            <a:r>
              <a:rPr lang="ar-SA" sz="2200" dirty="0">
                <a:cs typeface="B Lotus" pitchFamily="2" charset="-78"/>
              </a:rPr>
              <a:t>فرم­دادن به فيزيك شهر به عهده طراحي­شهري مي­باشد، كه در امتداد برنامه‌ريزی شهري انجام مي گيرد. در سلسله مراتبي از تخصص هاي مرتبط مي توان برنامه‌ريزی شهري، طراحي شهري و سپس معماري را مطرح كرد.( معماري به فرم عناصر شهري مي پردازد)</a:t>
            </a:r>
            <a:endParaRPr lang="en-US" sz="2200" dirty="0">
              <a:cs typeface="B Lotus" pitchFamily="2" charset="-78"/>
            </a:endParaRPr>
          </a:p>
          <a:p>
            <a:pPr lvl="0" algn="r" rtl="1"/>
            <a:r>
              <a:rPr lang="ar-SA" sz="2000" dirty="0">
                <a:cs typeface="B Lotus" pitchFamily="2" charset="-78"/>
              </a:rPr>
              <a:t>خيابان و ميدان، دو جزء اصلي طراحي شهري است.</a:t>
            </a:r>
            <a:endParaRPr lang="en-US" sz="2000" dirty="0">
              <a:cs typeface="B Lotus" pitchFamily="2" charset="-78"/>
            </a:endParaRPr>
          </a:p>
          <a:p>
            <a:pPr marL="0" indent="0" algn="r" rtl="1">
              <a:buNone/>
            </a:pPr>
            <a:endParaRPr lang="en-US" dirty="0"/>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29861452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381000"/>
            <a:ext cx="7239000" cy="6074736"/>
          </a:xfrm>
        </p:spPr>
        <p:txBody>
          <a:bodyPr/>
          <a:lstStyle/>
          <a:p>
            <a:pPr lvl="0" algn="r" rtl="1"/>
            <a:r>
              <a:rPr lang="ar-SA" sz="2000" dirty="0">
                <a:cs typeface="B Lotus" pitchFamily="2" charset="-78"/>
              </a:rPr>
              <a:t>جوهر طراحي شهري، توده و فضا است. توده، مجموعه­اي از بناها، ساختمان­ها و احجام ساخته شده است</a:t>
            </a:r>
            <a:r>
              <a:rPr lang="ar-SA" sz="2000" dirty="0" smtClean="0">
                <a:cs typeface="B Lotus" pitchFamily="2" charset="-78"/>
              </a:rPr>
              <a:t>.</a:t>
            </a:r>
            <a:endParaRPr lang="fa-IR" sz="2800" dirty="0">
              <a:cs typeface="B Lotus" pitchFamily="2" charset="-78"/>
            </a:endParaRPr>
          </a:p>
          <a:p>
            <a:pPr marL="0" lvl="0" indent="0" algn="r" rtl="1">
              <a:buNone/>
            </a:pPr>
            <a:endParaRPr lang="fa-IR" sz="2800" dirty="0">
              <a:cs typeface="B Lotus" pitchFamily="2" charset="-78"/>
            </a:endParaRPr>
          </a:p>
          <a:p>
            <a:pPr marL="0" lvl="0" indent="0" algn="r" rtl="1">
              <a:buNone/>
            </a:pPr>
            <a:endParaRPr lang="en-US" sz="2800" dirty="0">
              <a:cs typeface="B Lotus" pitchFamily="2" charset="-78"/>
            </a:endParaRPr>
          </a:p>
          <a:p>
            <a:pPr marL="0" indent="0" algn="ctr" rtl="1">
              <a:buNone/>
            </a:pPr>
            <a:r>
              <a:rPr lang="fa-IR" sz="1600" dirty="0">
                <a:cs typeface="B Lotus" pitchFamily="2" charset="-78"/>
              </a:rPr>
              <a:t>تصویر جالبی که مبین ترکیب توده و فضا است.</a:t>
            </a:r>
            <a:endParaRPr lang="en-US" sz="1600" dirty="0">
              <a:cs typeface="B Lotus" pitchFamily="2" charset="-78"/>
            </a:endParaRPr>
          </a:p>
          <a:p>
            <a:pPr algn="r" rtl="1"/>
            <a:r>
              <a:rPr lang="ar-SA" sz="2000" dirty="0">
                <a:cs typeface="B Lotus" pitchFamily="2" charset="-78"/>
              </a:rPr>
              <a:t>مقياس انساني: اگر ابعاد و اندازه­هاي يك فضا، با ويژگي­هاي بصری انسان و يا پيكر انسان ارتباط مطلوبي داشته باشد، آن فضا دارای مقیاس انسانی است</a:t>
            </a:r>
            <a:r>
              <a:rPr lang="ar-SA" sz="2000" dirty="0" smtClean="0">
                <a:cs typeface="B Lotus" pitchFamily="2" charset="-78"/>
              </a:rPr>
              <a:t>.</a:t>
            </a:r>
            <a:endParaRPr lang="fa-IR" sz="2000" dirty="0" smtClean="0">
              <a:cs typeface="B Lotus" pitchFamily="2" charset="-78"/>
            </a:endParaRPr>
          </a:p>
          <a:p>
            <a:pPr lvl="0" algn="r" rtl="1"/>
            <a:r>
              <a:rPr lang="ar-SA" sz="2000" dirty="0">
                <a:cs typeface="B Lotus" pitchFamily="2" charset="-78"/>
              </a:rPr>
              <a:t>بافت: رابطه و همبستگي بين مجموعه بخش‌هاي مختلف هرجسم بافت آن جسم ناميده مي‌شود.   </a:t>
            </a:r>
            <a:endParaRPr lang="en-US" sz="2000" b="1" dirty="0">
              <a:cs typeface="B Lotus" pitchFamily="2" charset="-78"/>
            </a:endParaRPr>
          </a:p>
          <a:p>
            <a:pPr marL="0" indent="0" algn="r" rtl="1">
              <a:buNone/>
            </a:pP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437708" y="838200"/>
            <a:ext cx="1362075" cy="1295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Date Placeholder 4"/>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23209511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37160"/>
          </a:xfrm>
        </p:spPr>
        <p:txBody>
          <a:bodyPr>
            <a:normAutofit fontScale="90000"/>
          </a:bodyPr>
          <a:lstStyle/>
          <a:p>
            <a:endParaRPr lang="en-US" dirty="0"/>
          </a:p>
        </p:txBody>
      </p:sp>
      <p:sp>
        <p:nvSpPr>
          <p:cNvPr id="3" name="Content Placeholder 2"/>
          <p:cNvSpPr>
            <a:spLocks noGrp="1"/>
          </p:cNvSpPr>
          <p:nvPr>
            <p:ph idx="1"/>
          </p:nvPr>
        </p:nvSpPr>
        <p:spPr>
          <a:xfrm>
            <a:off x="457200" y="533400"/>
            <a:ext cx="7239000" cy="5922336"/>
          </a:xfrm>
        </p:spPr>
        <p:txBody>
          <a:bodyPr/>
          <a:lstStyle/>
          <a:p>
            <a:pPr marL="0" indent="0" algn="just" rtl="1">
              <a:buNone/>
            </a:pPr>
            <a:r>
              <a:rPr lang="ar-SA" b="1" dirty="0">
                <a:cs typeface="B Lotus" pitchFamily="2" charset="-78"/>
              </a:rPr>
              <a:t>فضا</a:t>
            </a:r>
            <a:endParaRPr lang="en-US" dirty="0">
              <a:cs typeface="B Lotus" pitchFamily="2" charset="-78"/>
            </a:endParaRPr>
          </a:p>
          <a:p>
            <a:pPr lvl="0" algn="r" rtl="1"/>
            <a:r>
              <a:rPr lang="ar-SA" sz="2000" dirty="0">
                <a:cs typeface="B Lotus" pitchFamily="2" charset="-78"/>
              </a:rPr>
              <a:t>فضا: حجم مكاني و زماني مجموعه­اي از تمام فعاليت­هايي است كه انسان، در راه تسلط بر طبيعت و براي بقاي خود انجام مي­دهد و به عبارت ديگر، منظور، فضايي است اقتصادي و اجتماعي كه منعكس­كننده تمام هستي جوامع انساني است.</a:t>
            </a:r>
            <a:endParaRPr lang="en-US" sz="2000" dirty="0">
              <a:cs typeface="B Lotus" pitchFamily="2" charset="-78"/>
            </a:endParaRPr>
          </a:p>
          <a:p>
            <a:pPr lvl="0" algn="r" rtl="1"/>
            <a:r>
              <a:rPr lang="ar-SA" sz="2000" dirty="0">
                <a:cs typeface="B Lotus" pitchFamily="2" charset="-78"/>
              </a:rPr>
              <a:t>فضا، مجموعه اي از كالبد و محتوا است.</a:t>
            </a:r>
            <a:endParaRPr lang="en-US" sz="2000" dirty="0">
              <a:cs typeface="B Lotus" pitchFamily="2" charset="-78"/>
            </a:endParaRPr>
          </a:p>
          <a:p>
            <a:pPr algn="r" rtl="1"/>
            <a:endParaRPr lang="en-US" dirty="0"/>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7532306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381000"/>
            <a:ext cx="7239000" cy="6074736"/>
          </a:xfrm>
        </p:spPr>
        <p:txBody>
          <a:bodyPr>
            <a:normAutofit/>
          </a:bodyPr>
          <a:lstStyle/>
          <a:p>
            <a:pPr marL="0" indent="0" algn="just" rtl="1">
              <a:buNone/>
            </a:pPr>
            <a:r>
              <a:rPr lang="ar-SA" b="1" dirty="0" smtClean="0">
                <a:cs typeface="B Lotus" pitchFamily="2" charset="-78"/>
              </a:rPr>
              <a:t>تراکم</a:t>
            </a:r>
            <a:endParaRPr lang="fa-IR" b="1" dirty="0" smtClean="0">
              <a:cs typeface="B Lotus" pitchFamily="2" charset="-78"/>
            </a:endParaRPr>
          </a:p>
          <a:p>
            <a:pPr lvl="0" algn="just" rtl="1"/>
            <a:r>
              <a:rPr lang="ar-SA" sz="2000" dirty="0">
                <a:cs typeface="B Lotus" pitchFamily="2" charset="-78"/>
              </a:rPr>
              <a:t>انواع تراكم: </a:t>
            </a:r>
            <a:endParaRPr lang="fa-IR" sz="2000" dirty="0" smtClean="0">
              <a:cs typeface="B Lotus" pitchFamily="2" charset="-78"/>
            </a:endParaRPr>
          </a:p>
          <a:p>
            <a:pPr marL="0" lvl="0" indent="0" algn="just" rtl="1">
              <a:buNone/>
            </a:pPr>
            <a:r>
              <a:rPr lang="fa-IR" sz="2000" dirty="0" smtClean="0">
                <a:cs typeface="B Lotus" pitchFamily="2" charset="-78"/>
              </a:rPr>
              <a:t>1-</a:t>
            </a:r>
            <a:r>
              <a:rPr lang="ar-SA" sz="2000" dirty="0">
                <a:cs typeface="B Lotus" pitchFamily="2" charset="-78"/>
              </a:rPr>
              <a:t>ساختماني </a:t>
            </a:r>
            <a:endParaRPr lang="fa-IR" sz="2000" dirty="0" smtClean="0">
              <a:cs typeface="B Lotus" pitchFamily="2" charset="-78"/>
            </a:endParaRPr>
          </a:p>
          <a:p>
            <a:pPr marL="0" lvl="0" indent="0" algn="just" rtl="1">
              <a:buNone/>
            </a:pPr>
            <a:r>
              <a:rPr lang="fa-IR" sz="2000" dirty="0" smtClean="0">
                <a:cs typeface="B Lotus" pitchFamily="2" charset="-78"/>
              </a:rPr>
              <a:t>2-</a:t>
            </a:r>
            <a:r>
              <a:rPr lang="ar-SA" sz="2000" dirty="0">
                <a:cs typeface="B Lotus" pitchFamily="2" charset="-78"/>
              </a:rPr>
              <a:t>جمعيتي </a:t>
            </a:r>
            <a:endParaRPr lang="fa-IR" sz="2000" dirty="0" smtClean="0">
              <a:cs typeface="B Lotus" pitchFamily="2" charset="-78"/>
            </a:endParaRPr>
          </a:p>
          <a:p>
            <a:pPr marL="0" lvl="0" indent="0" algn="just" rtl="1">
              <a:buNone/>
            </a:pPr>
            <a:r>
              <a:rPr lang="fa-IR" sz="2000" dirty="0" smtClean="0">
                <a:cs typeface="B Lotus" pitchFamily="2" charset="-78"/>
              </a:rPr>
              <a:t>3-</a:t>
            </a:r>
            <a:r>
              <a:rPr lang="ar-SA" sz="2000" dirty="0">
                <a:cs typeface="B Lotus" pitchFamily="2" charset="-78"/>
              </a:rPr>
              <a:t>مسکوني</a:t>
            </a:r>
            <a:endParaRPr lang="fa-IR" sz="2000" dirty="0" smtClean="0">
              <a:cs typeface="B Lotus" pitchFamily="2" charset="-78"/>
            </a:endParaRPr>
          </a:p>
          <a:p>
            <a:pPr marL="0" lvl="0" indent="0" algn="just" rtl="1">
              <a:buNone/>
            </a:pPr>
            <a:r>
              <a:rPr lang="fa-IR" sz="2000" dirty="0" smtClean="0">
                <a:cs typeface="B Lotus" pitchFamily="2" charset="-78"/>
              </a:rPr>
              <a:t>4-</a:t>
            </a:r>
            <a:r>
              <a:rPr lang="ar-SA" sz="2000" dirty="0">
                <a:cs typeface="B Lotus" pitchFamily="2" charset="-78"/>
              </a:rPr>
              <a:t>بيولوژيکي (زيستي) </a:t>
            </a:r>
            <a:endParaRPr lang="en-US" sz="2000" dirty="0">
              <a:cs typeface="B Lotus" pitchFamily="2" charset="-78"/>
            </a:endParaRPr>
          </a:p>
          <a:p>
            <a:pPr lvl="0" algn="just" rtl="1"/>
            <a:r>
              <a:rPr lang="ar-SA" sz="2000" dirty="0">
                <a:cs typeface="B Lotus" pitchFamily="2" charset="-78"/>
              </a:rPr>
              <a:t>موضوع تراکم از ابعاد مختلف اقتصادی، اجتماعی، زیست­محیطی و کالبدی می­تواند مورد تجزیه و تحلیل قرار گیرد. بعد اقتصادی تراکم شاید مهمترین موضوع تراکم باشد، زیرا که اقتصاد ملی، اقتصاد محلی و اقتصاد خانوار به­گونه­ای بی­واسطه، مؤثر بر تراکم شهری­اند</a:t>
            </a:r>
            <a:endParaRPr lang="en-US" sz="2000" dirty="0">
              <a:cs typeface="B Lotus" pitchFamily="2" charset="-78"/>
            </a:endParaRPr>
          </a:p>
          <a:p>
            <a:pPr lvl="0" algn="just" rtl="1"/>
            <a:r>
              <a:rPr lang="ar-SA" sz="2000" dirty="0">
                <a:cs typeface="B Lotus" pitchFamily="2" charset="-78"/>
              </a:rPr>
              <a:t>تراكم­هاي بالاي ساختماني، مسكوني و جمعيتي به خودي خود، نياز به سطح بالاتري از خدمات زيربنايي (آب، برق، گاز و </a:t>
            </a:r>
            <a:r>
              <a:rPr lang="en-US" sz="2000" dirty="0">
                <a:cs typeface="B Lotus" pitchFamily="2" charset="-78"/>
              </a:rPr>
              <a:t>…</a:t>
            </a:r>
            <a:r>
              <a:rPr lang="ar-SA" sz="2000" dirty="0">
                <a:cs typeface="B Lotus" pitchFamily="2" charset="-78"/>
              </a:rPr>
              <a:t>) و روبنايي (فضاي سبز، آموزشي، درماني و </a:t>
            </a:r>
            <a:r>
              <a:rPr lang="en-US" sz="2000" dirty="0">
                <a:cs typeface="B Lotus" pitchFamily="2" charset="-78"/>
              </a:rPr>
              <a:t>…</a:t>
            </a:r>
            <a:r>
              <a:rPr lang="ar-SA" sz="2000" dirty="0">
                <a:cs typeface="B Lotus" pitchFamily="2" charset="-78"/>
              </a:rPr>
              <a:t>) را ايجاب مي‌نمايد </a:t>
            </a:r>
            <a:endParaRPr lang="en-US" sz="2000" dirty="0">
              <a:cs typeface="B Lotus" pitchFamily="2" charset="-78"/>
            </a:endParaRPr>
          </a:p>
          <a:p>
            <a:pPr lvl="0" algn="just" rtl="1"/>
            <a:r>
              <a:rPr lang="ar-SA" sz="2000" dirty="0">
                <a:cs typeface="B Lotus" pitchFamily="2" charset="-78"/>
              </a:rPr>
              <a:t>تدوين و تعريف ضوابط تراكم از جمله مسئوليت­هاي حرفة شهرسازي است كه بايستي با در نظر گرفتن جمع ملاحظات كالبدي، اقتصادي، زيست‌محيطي، فرهنگي و اجتماعي صورت گيرد و اين كار نياز به كار كارشناسي تيمي و جمعي داشته و قطعا تمايلات شخصي و فردي آن را برنمي‌تابد.</a:t>
            </a:r>
            <a:endParaRPr lang="en-US" sz="2000" dirty="0">
              <a:cs typeface="B Lotus" pitchFamily="2" charset="-78"/>
            </a:endParaRPr>
          </a:p>
          <a:p>
            <a:pPr algn="just" rtl="1"/>
            <a:endParaRPr lang="en-US" dirty="0"/>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22695240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457200"/>
            <a:ext cx="7239000" cy="5998536"/>
          </a:xfrm>
        </p:spPr>
        <p:txBody>
          <a:bodyPr>
            <a:normAutofit/>
          </a:bodyPr>
          <a:lstStyle/>
          <a:p>
            <a:pPr marL="0" indent="0" algn="r" rtl="1">
              <a:buNone/>
            </a:pPr>
            <a:r>
              <a:rPr lang="ar-SA" b="1" dirty="0">
                <a:solidFill>
                  <a:schemeClr val="bg2">
                    <a:lumMod val="25000"/>
                  </a:schemeClr>
                </a:solidFill>
                <a:cs typeface="B Lotus" pitchFamily="2" charset="-78"/>
              </a:rPr>
              <a:t>تراکم </a:t>
            </a:r>
            <a:r>
              <a:rPr lang="ar-SA" b="1" dirty="0" smtClean="0">
                <a:solidFill>
                  <a:schemeClr val="bg2">
                    <a:lumMod val="25000"/>
                  </a:schemeClr>
                </a:solidFill>
                <a:cs typeface="B Lotus" pitchFamily="2" charset="-78"/>
              </a:rPr>
              <a:t>ساختماني</a:t>
            </a:r>
            <a:endParaRPr lang="fa-IR" b="1" dirty="0" smtClean="0">
              <a:solidFill>
                <a:schemeClr val="bg2">
                  <a:lumMod val="25000"/>
                </a:schemeClr>
              </a:solidFill>
              <a:cs typeface="B Lotus" pitchFamily="2" charset="-78"/>
            </a:endParaRPr>
          </a:p>
          <a:p>
            <a:pPr lvl="0" algn="r" rtl="1"/>
            <a:r>
              <a:rPr lang="ar-SA" sz="2000" dirty="0">
                <a:cs typeface="B Lotus" pitchFamily="2" charset="-78"/>
              </a:rPr>
              <a:t>درصد زيربناي ساختمان را در مجموع طبقات آن به نسبت سطح كل قطعه زمين، تراكم ساختماني گويند.</a:t>
            </a:r>
            <a:endParaRPr lang="en-US" sz="2000" dirty="0">
              <a:cs typeface="B Lotus" pitchFamily="2" charset="-78"/>
            </a:endParaRPr>
          </a:p>
          <a:p>
            <a:pPr lvl="0" algn="r" rtl="1"/>
            <a:r>
              <a:rPr lang="ar-SA" sz="2000" dirty="0">
                <a:cs typeface="B Lotus" pitchFamily="2" charset="-78"/>
              </a:rPr>
              <a:t>عوامل مؤثر بر تراكم: </a:t>
            </a:r>
            <a:endParaRPr lang="en-US" sz="2000" dirty="0">
              <a:cs typeface="B Lotus" pitchFamily="2" charset="-78"/>
            </a:endParaRPr>
          </a:p>
          <a:p>
            <a:pPr marL="0" indent="0" algn="r" rtl="1">
              <a:buNone/>
            </a:pPr>
            <a:r>
              <a:rPr lang="fa-IR" sz="2000" dirty="0" smtClean="0">
                <a:cs typeface="B Lotus" pitchFamily="2" charset="-78"/>
              </a:rPr>
              <a:t>1-</a:t>
            </a:r>
            <a:r>
              <a:rPr lang="ar-SA" sz="2000" dirty="0">
                <a:cs typeface="B Lotus" pitchFamily="2" charset="-78"/>
              </a:rPr>
              <a:t>عوامل طبيعي و محيطي </a:t>
            </a:r>
            <a:endParaRPr lang="fa-IR" sz="2000" dirty="0" smtClean="0">
              <a:cs typeface="B Lotus" pitchFamily="2" charset="-78"/>
            </a:endParaRPr>
          </a:p>
          <a:p>
            <a:pPr marL="0" indent="0" algn="r" rtl="1">
              <a:buNone/>
            </a:pPr>
            <a:r>
              <a:rPr lang="fa-IR" sz="2000" dirty="0" smtClean="0">
                <a:cs typeface="B Lotus" pitchFamily="2" charset="-78"/>
              </a:rPr>
              <a:t>2-</a:t>
            </a:r>
            <a:r>
              <a:rPr lang="ar-SA" sz="2000" dirty="0">
                <a:cs typeface="B Lotus" pitchFamily="2" charset="-78"/>
              </a:rPr>
              <a:t>عوامل اقتصادي </a:t>
            </a:r>
            <a:endParaRPr lang="fa-IR" sz="2000" dirty="0" smtClean="0">
              <a:cs typeface="B Lotus" pitchFamily="2" charset="-78"/>
            </a:endParaRPr>
          </a:p>
          <a:p>
            <a:pPr marL="0" indent="0" algn="r" rtl="1">
              <a:buNone/>
            </a:pPr>
            <a:r>
              <a:rPr lang="fa-IR" sz="2000" dirty="0" smtClean="0">
                <a:cs typeface="B Lotus" pitchFamily="2" charset="-78"/>
              </a:rPr>
              <a:t>3-</a:t>
            </a:r>
            <a:r>
              <a:rPr lang="ar-SA" sz="2000" dirty="0">
                <a:cs typeface="B Lotus" pitchFamily="2" charset="-78"/>
              </a:rPr>
              <a:t>عوامل فرهنگي و اجتماعي </a:t>
            </a:r>
            <a:endParaRPr lang="fa-IR" sz="2000" dirty="0" smtClean="0">
              <a:cs typeface="B Lotus" pitchFamily="2" charset="-78"/>
            </a:endParaRPr>
          </a:p>
          <a:p>
            <a:pPr marL="0" indent="0" algn="r" rtl="1">
              <a:buNone/>
            </a:pPr>
            <a:r>
              <a:rPr lang="fa-IR" sz="2000" dirty="0" smtClean="0">
                <a:cs typeface="B Lotus" pitchFamily="2" charset="-78"/>
              </a:rPr>
              <a:t>4-</a:t>
            </a:r>
            <a:r>
              <a:rPr lang="ar-SA" sz="2000" dirty="0">
                <a:cs typeface="B Lotus" pitchFamily="2" charset="-78"/>
              </a:rPr>
              <a:t>طرحهاي شهري</a:t>
            </a:r>
            <a:endParaRPr lang="en-US" sz="2000" dirty="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41531625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37160"/>
          </a:xfrm>
        </p:spPr>
        <p:txBody>
          <a:bodyPr>
            <a:normAutofit fontScale="90000"/>
          </a:bodyPr>
          <a:lstStyle/>
          <a:p>
            <a:endParaRPr lang="en-US" dirty="0"/>
          </a:p>
        </p:txBody>
      </p:sp>
      <p:sp>
        <p:nvSpPr>
          <p:cNvPr id="3" name="Content Placeholder 2"/>
          <p:cNvSpPr>
            <a:spLocks noGrp="1"/>
          </p:cNvSpPr>
          <p:nvPr>
            <p:ph idx="1"/>
          </p:nvPr>
        </p:nvSpPr>
        <p:spPr>
          <a:xfrm>
            <a:off x="457200" y="381000"/>
            <a:ext cx="7239000" cy="6074736"/>
          </a:xfrm>
        </p:spPr>
        <p:txBody>
          <a:bodyPr>
            <a:normAutofit/>
          </a:bodyPr>
          <a:lstStyle/>
          <a:p>
            <a:pPr marL="0" indent="0" algn="just" rtl="1">
              <a:buNone/>
            </a:pPr>
            <a:r>
              <a:rPr lang="ar-SA" b="1" dirty="0">
                <a:solidFill>
                  <a:schemeClr val="tx2">
                    <a:lumMod val="75000"/>
                  </a:schemeClr>
                </a:solidFill>
                <a:cs typeface="B Lotus" pitchFamily="2" charset="-78"/>
              </a:rPr>
              <a:t>تراکم </a:t>
            </a:r>
            <a:r>
              <a:rPr lang="ar-SA" b="1" dirty="0" smtClean="0">
                <a:solidFill>
                  <a:schemeClr val="tx2">
                    <a:lumMod val="75000"/>
                  </a:schemeClr>
                </a:solidFill>
                <a:cs typeface="B Lotus" pitchFamily="2" charset="-78"/>
              </a:rPr>
              <a:t>جمعيتي</a:t>
            </a:r>
            <a:endParaRPr lang="fa-IR" b="1" dirty="0" smtClean="0">
              <a:solidFill>
                <a:schemeClr val="tx2">
                  <a:lumMod val="75000"/>
                </a:schemeClr>
              </a:solidFill>
              <a:cs typeface="B Lotus" pitchFamily="2" charset="-78"/>
            </a:endParaRPr>
          </a:p>
          <a:p>
            <a:pPr lvl="0" algn="r" rtl="1"/>
            <a:r>
              <a:rPr lang="ar-SA" sz="2000" dirty="0">
                <a:cs typeface="B Lotus" pitchFamily="2" charset="-78"/>
              </a:rPr>
              <a:t>تراكم جمعيت: پراكندگي متوسط تعداد جمعيت در واحد سطح (مقياس: ايکر، هكتار و كيلومتر مربع).</a:t>
            </a:r>
            <a:endParaRPr lang="en-US" sz="2000" dirty="0">
              <a:cs typeface="B Lotus" pitchFamily="2" charset="-78"/>
            </a:endParaRPr>
          </a:p>
          <a:p>
            <a:pPr algn="r" rtl="1"/>
            <a:r>
              <a:rPr lang="ar-SA" sz="2000" dirty="0">
                <a:cs typeface="B Lotus" pitchFamily="2" charset="-78"/>
              </a:rPr>
              <a:t>سنجش تراكم، بر حسب نفر در هكتار است</a:t>
            </a:r>
            <a:r>
              <a:rPr lang="ar-SA" sz="2000" dirty="0" smtClean="0">
                <a:cs typeface="B Lotus" pitchFamily="2" charset="-78"/>
              </a:rPr>
              <a:t>.</a:t>
            </a:r>
            <a:endParaRPr lang="fa-IR" sz="2000" dirty="0" smtClean="0">
              <a:cs typeface="B Lotus" pitchFamily="2" charset="-78"/>
            </a:endParaRPr>
          </a:p>
          <a:p>
            <a:pPr lvl="0" algn="r" rtl="1"/>
            <a:r>
              <a:rPr lang="ar-SA" sz="2000" dirty="0">
                <a:cs typeface="B Lotus" pitchFamily="2" charset="-78"/>
              </a:rPr>
              <a:t>مهمترين عامل در تعيين تراكم ساختماني، تراكم جمعيتي است.</a:t>
            </a:r>
            <a:endParaRPr lang="en-US" sz="2000" dirty="0">
              <a:cs typeface="B Lotus" pitchFamily="2" charset="-78"/>
            </a:endParaRPr>
          </a:p>
          <a:p>
            <a:pPr lvl="0" algn="r" rtl="1"/>
            <a:r>
              <a:rPr lang="ar-SA" sz="2000" dirty="0">
                <a:cs typeface="B Lotus" pitchFamily="2" charset="-78"/>
              </a:rPr>
              <a:t>اختلاف بين پرجمعيت­ترين و كم جمعيت ترين مناطق تهران، حدود 22 به 1 است.</a:t>
            </a:r>
            <a:endParaRPr lang="en-US" sz="2000" dirty="0">
              <a:cs typeface="B Lotus" pitchFamily="2" charset="-78"/>
            </a:endParaRPr>
          </a:p>
          <a:p>
            <a:pPr algn="r" rtl="1"/>
            <a:r>
              <a:rPr lang="ar-SA" sz="2000" dirty="0">
                <a:cs typeface="B Lotus" pitchFamily="2" charset="-78"/>
              </a:rPr>
              <a:t>تراكم ميانگين جمعيت در كل شهر تهران 110 نفر در هكتار </a:t>
            </a:r>
            <a:r>
              <a:rPr lang="ar-SA" sz="2000" dirty="0" smtClean="0">
                <a:cs typeface="B Lotus" pitchFamily="2" charset="-78"/>
              </a:rPr>
              <a:t>است</a:t>
            </a:r>
            <a:r>
              <a:rPr lang="fa-IR" sz="2000" dirty="0" smtClean="0">
                <a:cs typeface="B Lotus" pitchFamily="2" charset="-78"/>
              </a:rPr>
              <a:t>.</a:t>
            </a:r>
          </a:p>
          <a:p>
            <a:pPr lvl="0" algn="r" rtl="1"/>
            <a:r>
              <a:rPr lang="ar-SA" sz="2000" dirty="0">
                <a:cs typeface="B Lotus" pitchFamily="2" charset="-78"/>
              </a:rPr>
              <a:t>تراكم جمعيتي شهرهاي كوچك دنيا حدود 100 نفر در هكتار، شهرهاي متوسط 125 نفر در هكتار و شهرهاي بزرگ حدود 165 نفر در هكتار است و متوسط تراكم جمعيتي شهرهاي بزرگ نيز 226 نفر در هكتار برآورد مي‌شود.</a:t>
            </a:r>
            <a:endParaRPr lang="en-US" sz="2000" dirty="0">
              <a:cs typeface="B Lotus" pitchFamily="2" charset="-78"/>
            </a:endParaRPr>
          </a:p>
          <a:p>
            <a:pPr algn="r" rtl="1"/>
            <a:endParaRPr lang="en-US" dirty="0"/>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27458654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381000"/>
            <a:ext cx="7239000" cy="6074736"/>
          </a:xfrm>
        </p:spPr>
        <p:txBody>
          <a:bodyPr/>
          <a:lstStyle/>
          <a:p>
            <a:pPr marL="0" indent="0" algn="just" rtl="1">
              <a:buNone/>
            </a:pPr>
            <a:r>
              <a:rPr lang="ar-SA" b="1" dirty="0">
                <a:solidFill>
                  <a:schemeClr val="bg2">
                    <a:lumMod val="25000"/>
                  </a:schemeClr>
                </a:solidFill>
                <a:cs typeface="B Lotus" pitchFamily="2" charset="-78"/>
              </a:rPr>
              <a:t>تراکم </a:t>
            </a:r>
            <a:r>
              <a:rPr lang="ar-SA" b="1" dirty="0" smtClean="0">
                <a:solidFill>
                  <a:schemeClr val="bg2">
                    <a:lumMod val="25000"/>
                  </a:schemeClr>
                </a:solidFill>
                <a:cs typeface="B Lotus" pitchFamily="2" charset="-78"/>
              </a:rPr>
              <a:t>مسکوني</a:t>
            </a:r>
            <a:endParaRPr lang="fa-IR" b="1" dirty="0" smtClean="0">
              <a:solidFill>
                <a:schemeClr val="bg2">
                  <a:lumMod val="25000"/>
                </a:schemeClr>
              </a:solidFill>
              <a:cs typeface="B Lotus" pitchFamily="2" charset="-78"/>
            </a:endParaRPr>
          </a:p>
          <a:p>
            <a:pPr lvl="0" algn="r" rtl="1"/>
            <a:r>
              <a:rPr lang="ar-SA" sz="2000" dirty="0">
                <a:cs typeface="B Lotus" pitchFamily="2" charset="-78"/>
              </a:rPr>
              <a:t>تراكم ناخالص مسكوني در مقياس كلي يا محله يا ناحيه مسكوني به كار مي‌رود و حاصل تقسيم جمعيت ناحية مورد نظر بر ميزان سطح آن ناحيه است.</a:t>
            </a:r>
            <a:endParaRPr lang="en-US" sz="2000" dirty="0">
              <a:cs typeface="B Lotus" pitchFamily="2" charset="-78"/>
            </a:endParaRPr>
          </a:p>
          <a:p>
            <a:pPr algn="r" rtl="1"/>
            <a:r>
              <a:rPr lang="ar-SA" sz="2000" dirty="0">
                <a:cs typeface="B Lotus" pitchFamily="2" charset="-78"/>
              </a:rPr>
              <a:t>انواع تراكم مسكوني: </a:t>
            </a:r>
            <a:endParaRPr lang="fa-IR" sz="2000" dirty="0" smtClean="0">
              <a:cs typeface="B Lotus" pitchFamily="2" charset="-78"/>
            </a:endParaRPr>
          </a:p>
          <a:p>
            <a:pPr marL="0" indent="0" algn="r" rtl="1">
              <a:buNone/>
            </a:pPr>
            <a:r>
              <a:rPr lang="fa-IR" sz="2000" dirty="0" smtClean="0">
                <a:cs typeface="B Lotus" pitchFamily="2" charset="-78"/>
              </a:rPr>
              <a:t>1-</a:t>
            </a:r>
            <a:r>
              <a:rPr lang="ar-SA" sz="2000" dirty="0">
                <a:cs typeface="B Lotus" pitchFamily="2" charset="-78"/>
              </a:rPr>
              <a:t>كم </a:t>
            </a:r>
            <a:endParaRPr lang="fa-IR" sz="2000" dirty="0" smtClean="0">
              <a:cs typeface="B Lotus" pitchFamily="2" charset="-78"/>
            </a:endParaRPr>
          </a:p>
          <a:p>
            <a:pPr marL="0" indent="0" algn="r" rtl="1">
              <a:buNone/>
            </a:pPr>
            <a:r>
              <a:rPr lang="fa-IR" sz="2000" dirty="0" smtClean="0">
                <a:cs typeface="B Lotus" pitchFamily="2" charset="-78"/>
              </a:rPr>
              <a:t>2-</a:t>
            </a:r>
            <a:r>
              <a:rPr lang="ar-SA" sz="2000" dirty="0">
                <a:cs typeface="B Lotus" pitchFamily="2" charset="-78"/>
              </a:rPr>
              <a:t>متوسط</a:t>
            </a:r>
            <a:endParaRPr lang="fa-IR" sz="2000" dirty="0" smtClean="0">
              <a:cs typeface="B Lotus" pitchFamily="2" charset="-78"/>
            </a:endParaRPr>
          </a:p>
          <a:p>
            <a:pPr marL="0" indent="0" algn="r" rtl="1">
              <a:buNone/>
            </a:pPr>
            <a:r>
              <a:rPr lang="fa-IR" sz="2000" dirty="0" smtClean="0">
                <a:cs typeface="B Lotus" pitchFamily="2" charset="-78"/>
              </a:rPr>
              <a:t>3-</a:t>
            </a:r>
            <a:r>
              <a:rPr lang="ar-SA" sz="2000" dirty="0">
                <a:cs typeface="B Lotus" pitchFamily="2" charset="-78"/>
              </a:rPr>
              <a:t>زياد</a:t>
            </a:r>
            <a:endParaRPr lang="fa-IR" sz="2000" dirty="0" smtClean="0">
              <a:cs typeface="B Lotus" pitchFamily="2" charset="-78"/>
            </a:endParaRPr>
          </a:p>
          <a:p>
            <a:pPr marL="0" indent="0" algn="r" rtl="1">
              <a:buNone/>
            </a:pPr>
            <a:r>
              <a:rPr lang="fa-IR" sz="2000" dirty="0" smtClean="0">
                <a:cs typeface="B Lotus" pitchFamily="2" charset="-78"/>
              </a:rPr>
              <a:t>4-</a:t>
            </a:r>
            <a:r>
              <a:rPr lang="ar-SA" sz="2000" dirty="0">
                <a:cs typeface="B Lotus" pitchFamily="2" charset="-78"/>
              </a:rPr>
              <a:t>ويژه</a:t>
            </a:r>
            <a:endParaRPr lang="fa-IR" sz="2000" dirty="0" smtClean="0">
              <a:cs typeface="B Lotus" pitchFamily="2" charset="-78"/>
            </a:endParaRPr>
          </a:p>
          <a:p>
            <a:pPr marL="0" indent="0" algn="r" rtl="1">
              <a:buNone/>
            </a:pPr>
            <a:endParaRPr lang="en-US" dirty="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7036091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381000"/>
            <a:ext cx="7239000" cy="6074736"/>
          </a:xfrm>
        </p:spPr>
        <p:txBody>
          <a:bodyPr/>
          <a:lstStyle/>
          <a:p>
            <a:pPr marL="0" indent="0" algn="just" rtl="1">
              <a:buNone/>
            </a:pPr>
            <a:r>
              <a:rPr lang="ar-SA" b="1" dirty="0">
                <a:solidFill>
                  <a:schemeClr val="bg2">
                    <a:lumMod val="25000"/>
                  </a:schemeClr>
                </a:solidFill>
                <a:cs typeface="B Lotus" pitchFamily="2" charset="-78"/>
              </a:rPr>
              <a:t>تراکم بيولوژيکي</a:t>
            </a:r>
            <a:endParaRPr lang="en-US" dirty="0">
              <a:solidFill>
                <a:schemeClr val="bg2">
                  <a:lumMod val="25000"/>
                </a:schemeClr>
              </a:solidFill>
              <a:cs typeface="B Lotus" pitchFamily="2" charset="-78"/>
            </a:endParaRPr>
          </a:p>
          <a:p>
            <a:pPr lvl="0" algn="r" rtl="1"/>
            <a:r>
              <a:rPr lang="ar-SA" sz="2000" dirty="0">
                <a:cs typeface="B Lotus" pitchFamily="2" charset="-78"/>
              </a:rPr>
              <a:t>تراكم بيولوژيك (زيستي ): در منطقه كاربرد دارد، نه در شهر</a:t>
            </a:r>
            <a:endParaRPr lang="en-US" sz="2000" dirty="0">
              <a:cs typeface="B Lotus" pitchFamily="2" charset="-78"/>
            </a:endParaRPr>
          </a:p>
          <a:p>
            <a:pPr lvl="0" algn="r" rtl="1"/>
            <a:r>
              <a:rPr lang="ar-SA" sz="2000" dirty="0">
                <a:cs typeface="B Lotus" pitchFamily="2" charset="-78"/>
              </a:rPr>
              <a:t>جمعيت تقسيم بر سطح اراضي کشاورزي زير کشت (کشت آبي) (بر حسب هکتار)</a:t>
            </a:r>
            <a:endParaRPr lang="en-US" sz="2000" dirty="0">
              <a:cs typeface="B Lotus" pitchFamily="2" charset="-78"/>
            </a:endParaRPr>
          </a:p>
          <a:p>
            <a:pPr algn="r" rtl="1"/>
            <a:endParaRPr lang="en-US" dirty="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19180116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37160"/>
          </a:xfrm>
        </p:spPr>
        <p:txBody>
          <a:bodyPr>
            <a:normAutofit fontScale="90000"/>
          </a:bodyPr>
          <a:lstStyle/>
          <a:p>
            <a:endParaRPr lang="en-US" dirty="0"/>
          </a:p>
        </p:txBody>
      </p:sp>
      <p:sp>
        <p:nvSpPr>
          <p:cNvPr id="3" name="Content Placeholder 2"/>
          <p:cNvSpPr>
            <a:spLocks noGrp="1"/>
          </p:cNvSpPr>
          <p:nvPr>
            <p:ph idx="1"/>
          </p:nvPr>
        </p:nvSpPr>
        <p:spPr>
          <a:xfrm>
            <a:off x="457200" y="381000"/>
            <a:ext cx="7239000" cy="6074736"/>
          </a:xfrm>
        </p:spPr>
        <p:txBody>
          <a:bodyPr/>
          <a:lstStyle/>
          <a:p>
            <a:pPr marL="0" indent="0" algn="r" rtl="1">
              <a:buNone/>
            </a:pPr>
            <a:r>
              <a:rPr lang="ar-SA" b="1" dirty="0">
                <a:solidFill>
                  <a:schemeClr val="bg2">
                    <a:lumMod val="25000"/>
                  </a:schemeClr>
                </a:solidFill>
                <a:cs typeface="B Lotus" pitchFamily="2" charset="-78"/>
              </a:rPr>
              <a:t>حريم (محدوده‌های شهری</a:t>
            </a:r>
            <a:r>
              <a:rPr lang="ar-SA" b="1" dirty="0" smtClean="0">
                <a:solidFill>
                  <a:schemeClr val="bg2">
                    <a:lumMod val="25000"/>
                  </a:schemeClr>
                </a:solidFill>
                <a:cs typeface="B Lotus" pitchFamily="2" charset="-78"/>
              </a:rPr>
              <a:t>)</a:t>
            </a:r>
            <a:endParaRPr lang="fa-IR" b="1" dirty="0" smtClean="0">
              <a:solidFill>
                <a:schemeClr val="bg2">
                  <a:lumMod val="25000"/>
                </a:schemeClr>
              </a:solidFill>
              <a:cs typeface="B Lotus" pitchFamily="2" charset="-78"/>
            </a:endParaRPr>
          </a:p>
          <a:p>
            <a:pPr lvl="0" algn="r" rtl="1"/>
            <a:r>
              <a:rPr lang="ar-SA" sz="2000" dirty="0">
                <a:cs typeface="B Lotus" pitchFamily="2" charset="-78"/>
              </a:rPr>
              <a:t>محدوده­هاي شهري: </a:t>
            </a:r>
            <a:endParaRPr lang="en-US" sz="2000" dirty="0">
              <a:cs typeface="B Lotus" pitchFamily="2" charset="-78"/>
            </a:endParaRPr>
          </a:p>
          <a:p>
            <a:pPr marL="0" indent="0" algn="r" rtl="1">
              <a:buNone/>
            </a:pPr>
            <a:r>
              <a:rPr lang="fa-IR" sz="2000" dirty="0" smtClean="0">
                <a:cs typeface="B Lotus" pitchFamily="2" charset="-78"/>
              </a:rPr>
              <a:t>1-</a:t>
            </a:r>
            <a:r>
              <a:rPr lang="ar-SA" sz="2000" dirty="0">
                <a:cs typeface="B Lotus" pitchFamily="2" charset="-78"/>
              </a:rPr>
              <a:t>محدوده قانوني</a:t>
            </a:r>
            <a:endParaRPr lang="fa-IR" sz="2000" dirty="0" smtClean="0">
              <a:cs typeface="B Lotus" pitchFamily="2" charset="-78"/>
            </a:endParaRPr>
          </a:p>
          <a:p>
            <a:pPr marL="0" indent="0" algn="r" rtl="1">
              <a:buNone/>
            </a:pPr>
            <a:r>
              <a:rPr lang="fa-IR" sz="2000" dirty="0" smtClean="0">
                <a:cs typeface="B Lotus" pitchFamily="2" charset="-78"/>
              </a:rPr>
              <a:t>2-</a:t>
            </a:r>
            <a:r>
              <a:rPr lang="ar-SA" sz="2000" dirty="0">
                <a:cs typeface="B Lotus" pitchFamily="2" charset="-78"/>
              </a:rPr>
              <a:t>محدوده خدماتي </a:t>
            </a:r>
            <a:endParaRPr lang="fa-IR" sz="2000" dirty="0" smtClean="0">
              <a:cs typeface="B Lotus" pitchFamily="2" charset="-78"/>
            </a:endParaRPr>
          </a:p>
          <a:p>
            <a:pPr marL="0" indent="0" algn="r" rtl="1">
              <a:buNone/>
            </a:pPr>
            <a:r>
              <a:rPr lang="fa-IR" sz="2000" dirty="0" smtClean="0">
                <a:cs typeface="B Lotus" pitchFamily="2" charset="-78"/>
              </a:rPr>
              <a:t>3-</a:t>
            </a:r>
            <a:r>
              <a:rPr lang="ar-SA" sz="2000" dirty="0">
                <a:cs typeface="B Lotus" pitchFamily="2" charset="-78"/>
              </a:rPr>
              <a:t>محدوده استحفاظي يا حريم شهر</a:t>
            </a:r>
            <a:endParaRPr lang="fa-IR" sz="2000" dirty="0" smtClean="0">
              <a:cs typeface="B Lotus" pitchFamily="2" charset="-78"/>
            </a:endParaRPr>
          </a:p>
          <a:p>
            <a:pPr marL="0" indent="0" algn="r" rtl="1">
              <a:buNone/>
            </a:pPr>
            <a:r>
              <a:rPr lang="fa-IR" sz="2000" dirty="0" smtClean="0">
                <a:cs typeface="B Lotus" pitchFamily="2" charset="-78"/>
              </a:rPr>
              <a:t>4-</a:t>
            </a:r>
            <a:r>
              <a:rPr lang="ar-SA" sz="2000" dirty="0">
                <a:cs typeface="B Lotus" pitchFamily="2" charset="-78"/>
              </a:rPr>
              <a:t>حوزه شهري</a:t>
            </a:r>
            <a:endParaRPr lang="fa-IR" sz="2000" dirty="0" smtClean="0">
              <a:cs typeface="B Lotus" pitchFamily="2" charset="-78"/>
            </a:endParaRPr>
          </a:p>
          <a:p>
            <a:pPr marL="0" indent="0" algn="r" rtl="1">
              <a:buNone/>
            </a:pPr>
            <a:endParaRPr lang="en-US" dirty="0"/>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3842210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52600"/>
            <a:ext cx="7242048" cy="3505200"/>
          </a:xfrm>
        </p:spPr>
        <p:txBody>
          <a:bodyPr>
            <a:normAutofit/>
          </a:bodyPr>
          <a:lstStyle/>
          <a:p>
            <a:pPr algn="ctr" rtl="1"/>
            <a:r>
              <a:rPr lang="fa-IR" sz="8900" dirty="0" smtClean="0">
                <a:solidFill>
                  <a:schemeClr val="bg2">
                    <a:lumMod val="75000"/>
                  </a:schemeClr>
                </a:solidFill>
                <a:cs typeface="B Lotus" pitchFamily="2" charset="-78"/>
              </a:rPr>
              <a:t>  مبانی و مفاهیم </a:t>
            </a:r>
            <a:r>
              <a:rPr lang="en-US" sz="8900" dirty="0" smtClean="0">
                <a:solidFill>
                  <a:schemeClr val="bg2">
                    <a:lumMod val="75000"/>
                  </a:schemeClr>
                </a:solidFill>
                <a:cs typeface="B Lotus" pitchFamily="2" charset="-78"/>
              </a:rPr>
              <a:t/>
            </a:r>
            <a:br>
              <a:rPr lang="en-US" sz="8900" dirty="0" smtClean="0">
                <a:solidFill>
                  <a:schemeClr val="bg2">
                    <a:lumMod val="75000"/>
                  </a:schemeClr>
                </a:solidFill>
                <a:cs typeface="B Lotus" pitchFamily="2" charset="-78"/>
              </a:rPr>
            </a:br>
            <a:r>
              <a:rPr lang="fa-IR" sz="8900" dirty="0" smtClean="0">
                <a:solidFill>
                  <a:schemeClr val="bg2">
                    <a:lumMod val="75000"/>
                  </a:schemeClr>
                </a:solidFill>
                <a:cs typeface="B Lotus" pitchFamily="2" charset="-78"/>
              </a:rPr>
              <a:t>شهر</a:t>
            </a:r>
            <a:r>
              <a:rPr lang="en-US" sz="8900" dirty="0" smtClean="0">
                <a:solidFill>
                  <a:schemeClr val="bg2">
                    <a:lumMod val="75000"/>
                  </a:schemeClr>
                </a:solidFill>
                <a:cs typeface="B Lotus" pitchFamily="2" charset="-78"/>
              </a:rPr>
              <a:t> </a:t>
            </a:r>
            <a:r>
              <a:rPr lang="fa-IR" sz="8900" dirty="0" smtClean="0">
                <a:solidFill>
                  <a:schemeClr val="bg2">
                    <a:lumMod val="75000"/>
                  </a:schemeClr>
                </a:solidFill>
                <a:cs typeface="B Lotus" pitchFamily="2" charset="-78"/>
              </a:rPr>
              <a:t>و شهرسازی</a:t>
            </a:r>
            <a:r>
              <a:rPr lang="en-US" dirty="0"/>
              <a:t/>
            </a:r>
            <a:br>
              <a:rPr lang="en-US" dirty="0"/>
            </a:br>
            <a:endParaRPr lang="en-US" dirty="0">
              <a:cs typeface="B Lotus" pitchFamily="2" charset="-78"/>
            </a:endParaRPr>
          </a:p>
        </p:txBody>
      </p:sp>
      <p:sp>
        <p:nvSpPr>
          <p:cNvPr id="3" name="Date Placeholder 2"/>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11273312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381000"/>
            <a:ext cx="7239000" cy="6074736"/>
          </a:xfrm>
        </p:spPr>
        <p:txBody>
          <a:bodyPr/>
          <a:lstStyle/>
          <a:p>
            <a:pPr marL="0" indent="0" algn="r" rtl="1">
              <a:buNone/>
            </a:pPr>
            <a:r>
              <a:rPr lang="ar-SA" b="1" dirty="0">
                <a:solidFill>
                  <a:schemeClr val="bg2">
                    <a:lumMod val="25000"/>
                  </a:schemeClr>
                </a:solidFill>
                <a:cs typeface="B Lotus" pitchFamily="2" charset="-78"/>
              </a:rPr>
              <a:t>محدوده </a:t>
            </a:r>
            <a:r>
              <a:rPr lang="ar-SA" b="1" dirty="0" smtClean="0">
                <a:solidFill>
                  <a:schemeClr val="bg2">
                    <a:lumMod val="25000"/>
                  </a:schemeClr>
                </a:solidFill>
                <a:cs typeface="B Lotus" pitchFamily="2" charset="-78"/>
              </a:rPr>
              <a:t>قانوني</a:t>
            </a:r>
            <a:endParaRPr lang="fa-IR" b="1" dirty="0" smtClean="0">
              <a:solidFill>
                <a:schemeClr val="bg2">
                  <a:lumMod val="25000"/>
                </a:schemeClr>
              </a:solidFill>
              <a:cs typeface="B Lotus" pitchFamily="2" charset="-78"/>
            </a:endParaRPr>
          </a:p>
          <a:p>
            <a:pPr lvl="0" algn="r" rtl="1"/>
            <a:r>
              <a:rPr lang="ar-SA" sz="2000" dirty="0">
                <a:cs typeface="B Lotus" pitchFamily="2" charset="-78"/>
              </a:rPr>
              <a:t>محدوده قانوني در شهرهايي كه طرح جامع يا هادي براي آنها تهيه شده، شامل محدوده خدماتي به اضافه محدوده توسعه آينده شهر كه در طرح جامع يا هادي منظور گرديده است، خواهد بود، مگر اينكه حدود حوزه شهرداري، وسيع­تر از آن باشد كه در اين­صورت، محدوده اخيرالذكر، محدوده قانوني شناخته مي­شود و در مورد ساير شهرها، محدوده قانوني، همان حوزه شهرداري است.</a:t>
            </a:r>
            <a:endParaRPr lang="en-US" sz="2000" dirty="0">
              <a:cs typeface="B Lotus" pitchFamily="2" charset="-78"/>
            </a:endParaRPr>
          </a:p>
          <a:p>
            <a:pPr lvl="0" algn="r" rtl="1"/>
            <a:r>
              <a:rPr lang="ar-SA" sz="2000" dirty="0">
                <a:cs typeface="B Lotus" pitchFamily="2" charset="-78"/>
              </a:rPr>
              <a:t>ساختمان­ها و تأسيساتي كه در خارج از محدوده قانوني و حريم شهرها ايجاد مي­گردند، عبارتند از: </a:t>
            </a:r>
            <a:endParaRPr lang="en-US" sz="2000" dirty="0">
              <a:cs typeface="B Lotus" pitchFamily="2" charset="-78"/>
            </a:endParaRPr>
          </a:p>
          <a:p>
            <a:pPr marL="0" indent="0" algn="r" rtl="1">
              <a:buNone/>
            </a:pPr>
            <a:r>
              <a:rPr lang="fa-IR" sz="2000" dirty="0" smtClean="0">
                <a:cs typeface="B Lotus" pitchFamily="2" charset="-78"/>
              </a:rPr>
              <a:t>1-</a:t>
            </a:r>
            <a:r>
              <a:rPr lang="ar-SA" sz="2000" dirty="0">
                <a:cs typeface="B Lotus" pitchFamily="2" charset="-78"/>
              </a:rPr>
              <a:t>شهرك: با حداقل 500 قطعه زمين </a:t>
            </a:r>
            <a:endParaRPr lang="fa-IR" sz="2000" dirty="0" smtClean="0">
              <a:cs typeface="B Lotus" pitchFamily="2" charset="-78"/>
            </a:endParaRPr>
          </a:p>
          <a:p>
            <a:pPr marL="0" indent="0" algn="r" rtl="1">
              <a:buNone/>
            </a:pPr>
            <a:r>
              <a:rPr lang="fa-IR" sz="2000" dirty="0" smtClean="0">
                <a:cs typeface="B Lotus" pitchFamily="2" charset="-78"/>
              </a:rPr>
              <a:t>2-</a:t>
            </a:r>
            <a:r>
              <a:rPr lang="ar-SA" sz="2000" dirty="0">
                <a:cs typeface="B Lotus" pitchFamily="2" charset="-78"/>
              </a:rPr>
              <a:t>غير شهرك: ساختمان­ها و تأسيسات عمومي</a:t>
            </a:r>
            <a:endParaRPr lang="en-US" sz="2000" dirty="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42677589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457200"/>
            <a:ext cx="7239000" cy="5998536"/>
          </a:xfrm>
        </p:spPr>
        <p:txBody>
          <a:bodyPr/>
          <a:lstStyle/>
          <a:p>
            <a:pPr marL="0" indent="0" algn="just" rtl="1">
              <a:buNone/>
            </a:pPr>
            <a:r>
              <a:rPr lang="ar-SA" b="1" dirty="0">
                <a:solidFill>
                  <a:schemeClr val="bg2">
                    <a:lumMod val="25000"/>
                  </a:schemeClr>
                </a:solidFill>
                <a:cs typeface="B Lotus" pitchFamily="2" charset="-78"/>
              </a:rPr>
              <a:t>محدوده </a:t>
            </a:r>
            <a:r>
              <a:rPr lang="ar-SA" b="1" dirty="0" smtClean="0">
                <a:solidFill>
                  <a:schemeClr val="bg2">
                    <a:lumMod val="25000"/>
                  </a:schemeClr>
                </a:solidFill>
                <a:cs typeface="B Lotus" pitchFamily="2" charset="-78"/>
              </a:rPr>
              <a:t>خدماتی</a:t>
            </a:r>
            <a:endParaRPr lang="fa-IR" b="1" dirty="0" smtClean="0">
              <a:solidFill>
                <a:schemeClr val="bg2">
                  <a:lumMod val="25000"/>
                </a:schemeClr>
              </a:solidFill>
              <a:cs typeface="B Lotus" pitchFamily="2" charset="-78"/>
            </a:endParaRPr>
          </a:p>
          <a:p>
            <a:pPr lvl="0" algn="r" rtl="1"/>
            <a:r>
              <a:rPr lang="ar-SA" dirty="0">
                <a:cs typeface="B Lotus" pitchFamily="2" charset="-78"/>
              </a:rPr>
              <a:t>محدوده خدماتی: آن قسمت از محدوده شهری است كه شهرداری در آن موظف به ارائه خدمات شهری و صدور پروانه می‌باشد.</a:t>
            </a:r>
            <a:endParaRPr lang="en-US" dirty="0">
              <a:cs typeface="B Lotus" pitchFamily="2" charset="-78"/>
            </a:endParaRPr>
          </a:p>
          <a:p>
            <a:pPr algn="r" rtl="1"/>
            <a:endParaRPr lang="en-US" dirty="0"/>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3972972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381000"/>
            <a:ext cx="7239000" cy="6074736"/>
          </a:xfrm>
        </p:spPr>
        <p:txBody>
          <a:bodyPr>
            <a:normAutofit/>
          </a:bodyPr>
          <a:lstStyle/>
          <a:p>
            <a:pPr marL="0" indent="0" algn="r" rtl="1">
              <a:buNone/>
            </a:pPr>
            <a:r>
              <a:rPr lang="ar-SA" b="1" dirty="0">
                <a:solidFill>
                  <a:schemeClr val="bg2">
                    <a:lumMod val="25000"/>
                  </a:schemeClr>
                </a:solidFill>
                <a:cs typeface="B Lotus" pitchFamily="2" charset="-78"/>
              </a:rPr>
              <a:t>حریم (محدوده استحفاظي</a:t>
            </a:r>
            <a:r>
              <a:rPr lang="ar-SA" b="1" dirty="0" smtClean="0">
                <a:solidFill>
                  <a:schemeClr val="bg2">
                    <a:lumMod val="25000"/>
                  </a:schemeClr>
                </a:solidFill>
                <a:cs typeface="B Lotus" pitchFamily="2" charset="-78"/>
              </a:rPr>
              <a:t>)</a:t>
            </a:r>
            <a:endParaRPr lang="fa-IR" b="1" dirty="0" smtClean="0">
              <a:solidFill>
                <a:schemeClr val="bg2">
                  <a:lumMod val="25000"/>
                </a:schemeClr>
              </a:solidFill>
              <a:cs typeface="B Lotus" pitchFamily="2" charset="-78"/>
            </a:endParaRPr>
          </a:p>
          <a:p>
            <a:pPr lvl="0" algn="r" rtl="1"/>
            <a:r>
              <a:rPr lang="ar-SA" sz="2000" dirty="0">
                <a:cs typeface="B Lotus" pitchFamily="2" charset="-78"/>
              </a:rPr>
              <a:t>بر اساس قانون تعاریف محدوده و حریم شهر، روستا و شهرک و نحوه تعیین آنها مصوب 1384، حریم شهر عبارتست از اراضی بلافصل پیرامون محدوده شهر که نظارت و کنترل شهرداری در آن ضرورت دارد و از مرز تقسیمات کشوری شهرستان و بخش مربوط تجاوز ننماید. به علاوه محدوده شهر عبارت از حد کالبدی موجود شهر و توسعه آتی در دوره طرح جامع و تا تهیه طرح مذکور در طرح هادی شهر است که ضوابط و مقررات شهرسازی در آن لازم­الاجرا است. شهرداری علاوه بر اجرای طرح­های عمرانی چون احداث و توسعه معابر، کنترل و نظارت بر احداث هرگونه ساختمان و تأسیسات و سایر اقدامات مربوط به توسعه و عمران در داخل محدوده شهر را نیز به عهده دارد.</a:t>
            </a:r>
            <a:endParaRPr lang="en-US" sz="2000" dirty="0">
              <a:cs typeface="B Lotus" pitchFamily="2" charset="-78"/>
            </a:endParaRPr>
          </a:p>
          <a:p>
            <a:pPr lvl="0" algn="r" rtl="1"/>
            <a:r>
              <a:rPr lang="ar-SA" sz="2000" dirty="0">
                <a:cs typeface="B Lotus" pitchFamily="2" charset="-78"/>
              </a:rPr>
              <a:t>نخستين و مهمترين عمل در ايجاد شهر، تعيين حدود شهر بوده است.</a:t>
            </a:r>
            <a:endParaRPr lang="en-US" sz="2000" dirty="0">
              <a:cs typeface="B Lotus" pitchFamily="2" charset="-78"/>
            </a:endParaRPr>
          </a:p>
          <a:p>
            <a:pPr lvl="0" algn="r" rtl="1"/>
            <a:r>
              <a:rPr lang="ar-SA" sz="2000" dirty="0">
                <a:cs typeface="B Lotus" pitchFamily="2" charset="-78"/>
              </a:rPr>
              <a:t>تعيين محدوده شهري، به پيشنهاد شوراي شهر و تصويب وزارتخانه‌هاي كشور و مسكن خواهد بود.(آخرين قانون) </a:t>
            </a:r>
            <a:endParaRPr lang="en-US" sz="2000" dirty="0">
              <a:cs typeface="B Lotus" pitchFamily="2" charset="-78"/>
            </a:endParaRPr>
          </a:p>
          <a:p>
            <a:pPr algn="r" rtl="1"/>
            <a:endParaRPr lang="en-US" dirty="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21859237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381000"/>
            <a:ext cx="7239000" cy="6074736"/>
          </a:xfrm>
        </p:spPr>
        <p:txBody>
          <a:bodyPr/>
          <a:lstStyle/>
          <a:p>
            <a:pPr marL="0" indent="0" algn="r" rtl="1">
              <a:buNone/>
            </a:pPr>
            <a:r>
              <a:rPr lang="ar-SA" b="1" dirty="0">
                <a:solidFill>
                  <a:schemeClr val="bg2">
                    <a:lumMod val="25000"/>
                  </a:schemeClr>
                </a:solidFill>
                <a:cs typeface="B Lotus" pitchFamily="2" charset="-78"/>
              </a:rPr>
              <a:t>حوزه </a:t>
            </a:r>
            <a:r>
              <a:rPr lang="ar-SA" b="1" dirty="0" smtClean="0">
                <a:solidFill>
                  <a:schemeClr val="bg2">
                    <a:lumMod val="25000"/>
                  </a:schemeClr>
                </a:solidFill>
                <a:cs typeface="B Lotus" pitchFamily="2" charset="-78"/>
              </a:rPr>
              <a:t>شهری</a:t>
            </a:r>
            <a:endParaRPr lang="fa-IR" b="1" dirty="0" smtClean="0">
              <a:solidFill>
                <a:schemeClr val="bg2">
                  <a:lumMod val="25000"/>
                </a:schemeClr>
              </a:solidFill>
              <a:cs typeface="B Lotus" pitchFamily="2" charset="-78"/>
            </a:endParaRPr>
          </a:p>
          <a:p>
            <a:pPr lvl="0" algn="r" rtl="1"/>
            <a:r>
              <a:rPr lang="ar-SA" sz="2000" dirty="0">
                <a:cs typeface="B Lotus" pitchFamily="2" charset="-78"/>
              </a:rPr>
              <a:t>حوزه شهري: به كليه نقاطي كه در داخل و يا خارج ازمحدوده قانوني شهر قرار داشته و از حدود ثبتي و عرفي واحدي تبعيت نمايد. حوزه شهري ممكن است بزرگتر ويا كوچكتر از محدوده حريم شهر باشد.</a:t>
            </a:r>
            <a:endParaRPr lang="en-US" sz="2000" dirty="0">
              <a:cs typeface="B Lotus" pitchFamily="2" charset="-78"/>
            </a:endParaRPr>
          </a:p>
          <a:p>
            <a:pPr marL="0" indent="0" algn="r" rtl="1">
              <a:buNone/>
            </a:pPr>
            <a:endParaRPr lang="en-US" dirty="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21385477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381000"/>
            <a:ext cx="7239000" cy="6074736"/>
          </a:xfrm>
        </p:spPr>
        <p:txBody>
          <a:bodyPr>
            <a:normAutofit/>
          </a:bodyPr>
          <a:lstStyle/>
          <a:p>
            <a:pPr marL="0" indent="0" algn="r" rtl="1">
              <a:buNone/>
            </a:pPr>
            <a:r>
              <a:rPr lang="ar-SA" b="1" dirty="0" smtClean="0">
                <a:solidFill>
                  <a:schemeClr val="bg2">
                    <a:lumMod val="25000"/>
                  </a:schemeClr>
                </a:solidFill>
                <a:cs typeface="B Lotus" pitchFamily="2" charset="-78"/>
              </a:rPr>
              <a:t>نوسازي</a:t>
            </a:r>
            <a:endParaRPr lang="fa-IR" b="1" dirty="0" smtClean="0">
              <a:solidFill>
                <a:schemeClr val="bg2">
                  <a:lumMod val="25000"/>
                </a:schemeClr>
              </a:solidFill>
              <a:cs typeface="B Lotus" pitchFamily="2" charset="-78"/>
            </a:endParaRPr>
          </a:p>
          <a:p>
            <a:pPr lvl="0" algn="r" rtl="1"/>
            <a:r>
              <a:rPr lang="ar-SA" sz="2000" dirty="0">
                <a:cs typeface="B Lotus" pitchFamily="2" charset="-78"/>
              </a:rPr>
              <a:t>نوسازي: هر نوع تغيير و دگرگوني در بافت­هاي شهر، براي بهبود شرايط زندگي و كالبدي كه داراي اشكال گوناگون بازسازي، مرمت، تعويض، تغيير وضعيت، اصلاح، حفاظت و نگهداري از ابنيه و محوطه­هاي شهري است.</a:t>
            </a:r>
            <a:endParaRPr lang="en-US" sz="2000" dirty="0">
              <a:cs typeface="B Lotus" pitchFamily="2" charset="-78"/>
            </a:endParaRPr>
          </a:p>
          <a:p>
            <a:pPr algn="r" rtl="1"/>
            <a:r>
              <a:rPr lang="ar-SA" sz="2000" dirty="0">
                <a:cs typeface="B Lotus" pitchFamily="2" charset="-78"/>
              </a:rPr>
              <a:t>سياست­هاي نوسازي شهر: </a:t>
            </a:r>
            <a:endParaRPr lang="fa-IR" sz="2000" dirty="0" smtClean="0">
              <a:cs typeface="B Lotus" pitchFamily="2" charset="-78"/>
            </a:endParaRPr>
          </a:p>
          <a:p>
            <a:pPr marL="0" indent="0" algn="r" rtl="1">
              <a:buNone/>
            </a:pPr>
            <a:r>
              <a:rPr lang="fa-IR" sz="2000" dirty="0" smtClean="0">
                <a:cs typeface="B Lotus" pitchFamily="2" charset="-78"/>
              </a:rPr>
              <a:t>1-</a:t>
            </a:r>
            <a:r>
              <a:rPr lang="ar-SA" sz="2000" dirty="0">
                <a:cs typeface="B Lotus" pitchFamily="2" charset="-78"/>
              </a:rPr>
              <a:t>بازسازي </a:t>
            </a:r>
            <a:endParaRPr lang="fa-IR" sz="2000" dirty="0" smtClean="0">
              <a:cs typeface="B Lotus" pitchFamily="2" charset="-78"/>
            </a:endParaRPr>
          </a:p>
          <a:p>
            <a:pPr marL="0" indent="0" algn="r" rtl="1">
              <a:buNone/>
            </a:pPr>
            <a:r>
              <a:rPr lang="fa-IR" sz="2000" dirty="0" smtClean="0">
                <a:cs typeface="B Lotus" pitchFamily="2" charset="-78"/>
              </a:rPr>
              <a:t>2-</a:t>
            </a:r>
            <a:r>
              <a:rPr lang="ar-SA" sz="2000" dirty="0">
                <a:cs typeface="B Lotus" pitchFamily="2" charset="-78"/>
              </a:rPr>
              <a:t>بهسازي / نوسازي </a:t>
            </a:r>
            <a:endParaRPr lang="fa-IR" sz="2000" dirty="0" smtClean="0">
              <a:cs typeface="B Lotus" pitchFamily="2" charset="-78"/>
            </a:endParaRPr>
          </a:p>
          <a:p>
            <a:pPr marL="0" indent="0" algn="r" rtl="1">
              <a:buNone/>
            </a:pPr>
            <a:r>
              <a:rPr lang="fa-IR" sz="2000" dirty="0" smtClean="0">
                <a:cs typeface="B Lotus" pitchFamily="2" charset="-78"/>
              </a:rPr>
              <a:t>3-</a:t>
            </a:r>
            <a:r>
              <a:rPr lang="ar-SA" sz="2000" dirty="0">
                <a:cs typeface="B Lotus" pitchFamily="2" charset="-78"/>
              </a:rPr>
              <a:t>باززنده‌سازي </a:t>
            </a:r>
            <a:endParaRPr lang="fa-IR" sz="2000" dirty="0" smtClean="0">
              <a:cs typeface="B Lotus" pitchFamily="2" charset="-78"/>
            </a:endParaRPr>
          </a:p>
          <a:p>
            <a:pPr algn="r" rtl="1"/>
            <a:r>
              <a:rPr lang="ar-SA" sz="2000" dirty="0">
                <a:cs typeface="B Lotus" pitchFamily="2" charset="-78"/>
              </a:rPr>
              <a:t>بازسازي: تخريب و از نوع ساختن ابنيه يا بافت­هاي شهر و يا جايگزيني عناصر جديد، بجاي قديم است و هدف آن، انطباق با شرايط جديد شهر است. موقعي بازسازي انجام مي­شود كه 2 عامل زير را با هم داشته </a:t>
            </a:r>
            <a:r>
              <a:rPr lang="ar-SA" sz="2000" dirty="0" smtClean="0">
                <a:cs typeface="B Lotus" pitchFamily="2" charset="-78"/>
              </a:rPr>
              <a:t>باشيم</a:t>
            </a:r>
            <a:endParaRPr lang="fa-IR" sz="2000" dirty="0" smtClean="0">
              <a:cs typeface="B Lotus" pitchFamily="2" charset="-78"/>
            </a:endParaRPr>
          </a:p>
          <a:p>
            <a:pPr marL="0" indent="0" algn="r" rtl="1">
              <a:buNone/>
            </a:pPr>
            <a:r>
              <a:rPr lang="fa-IR" sz="2000" dirty="0" smtClean="0">
                <a:cs typeface="B Lotus" pitchFamily="2" charset="-78"/>
              </a:rPr>
              <a:t>1-</a:t>
            </a:r>
            <a:r>
              <a:rPr lang="ar-SA" sz="2000" dirty="0">
                <a:cs typeface="B Lotus" pitchFamily="2" charset="-78"/>
              </a:rPr>
              <a:t>فرسايش كالبدي </a:t>
            </a:r>
            <a:endParaRPr lang="fa-IR" sz="2000" dirty="0" smtClean="0">
              <a:cs typeface="B Lotus" pitchFamily="2" charset="-78"/>
            </a:endParaRPr>
          </a:p>
          <a:p>
            <a:pPr marL="0" indent="0" algn="just" rtl="1">
              <a:buNone/>
            </a:pPr>
            <a:r>
              <a:rPr lang="fa-IR" sz="2000" dirty="0" smtClean="0">
                <a:cs typeface="B Lotus" pitchFamily="2" charset="-78"/>
              </a:rPr>
              <a:t>2-</a:t>
            </a:r>
            <a:r>
              <a:rPr lang="ar-SA" sz="2000" dirty="0">
                <a:cs typeface="B Lotus" pitchFamily="2" charset="-78"/>
              </a:rPr>
              <a:t>فرسايش عملكردي </a:t>
            </a:r>
            <a:endParaRPr lang="fa-IR" sz="2000" dirty="0" smtClean="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23939435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7239000" cy="5693736"/>
          </a:xfrm>
        </p:spPr>
        <p:txBody>
          <a:bodyPr>
            <a:normAutofit fontScale="92500" lnSpcReduction="10000"/>
          </a:bodyPr>
          <a:lstStyle/>
          <a:p>
            <a:pPr lvl="0" algn="just" rtl="1"/>
            <a:r>
              <a:rPr lang="ar-SA" sz="2000" dirty="0">
                <a:cs typeface="B Lotus" pitchFamily="2" charset="-78"/>
              </a:rPr>
              <a:t>بهسازي / نوسازي: احياء يا تجديد بناي نواحي موجود شهري، براساس يك طرح هماهنگ و كنترل شده، به مفهوم مرتب‌سازي و نوسازي ابنيه و بافت­هاي فرسوده و تاريخي شهري، از طريق نوسازي، احياء و بازيابي فضاها و محوطه هاي تاريخي و جايگزيني عناصر و كاربري­هاي جديد در فضاها و كالبد نوسازي شده</a:t>
            </a:r>
            <a:r>
              <a:rPr lang="ar-SA" sz="2000" dirty="0" smtClean="0">
                <a:cs typeface="B Lotus" pitchFamily="2" charset="-78"/>
              </a:rPr>
              <a:t>.</a:t>
            </a:r>
            <a:endParaRPr lang="fa-IR" sz="2000" dirty="0" smtClean="0">
              <a:cs typeface="B Lotus" pitchFamily="2" charset="-78"/>
            </a:endParaRPr>
          </a:p>
          <a:p>
            <a:pPr algn="just" rtl="1"/>
            <a:r>
              <a:rPr lang="ar-SA" sz="2000" dirty="0">
                <a:cs typeface="B Lotus" pitchFamily="2" charset="-78"/>
              </a:rPr>
              <a:t>بهسازي: بيشتر به جنبه هاي اجتماعي مي­پردازد. اصلاح وضع محله­ها را بهسازي گويند</a:t>
            </a:r>
            <a:r>
              <a:rPr lang="ar-SA" sz="2000" dirty="0" smtClean="0">
                <a:cs typeface="B Lotus" pitchFamily="2" charset="-78"/>
              </a:rPr>
              <a:t>.</a:t>
            </a:r>
            <a:endParaRPr lang="fa-IR" sz="2000" dirty="0" smtClean="0">
              <a:cs typeface="B Lotus" pitchFamily="2" charset="-78"/>
            </a:endParaRPr>
          </a:p>
          <a:p>
            <a:pPr marL="0" indent="0" algn="just" rtl="1">
              <a:buNone/>
            </a:pPr>
            <a:r>
              <a:rPr lang="ar-SA" sz="2000" dirty="0">
                <a:cs typeface="B Lotus" pitchFamily="2" charset="-78"/>
              </a:rPr>
              <a:t>..............&lt; </a:t>
            </a:r>
            <a:r>
              <a:rPr lang="en-US" sz="2000" dirty="0">
                <a:cs typeface="B Lotus" pitchFamily="2" charset="-78"/>
              </a:rPr>
              <a:t>----</a:t>
            </a:r>
            <a:r>
              <a:rPr lang="ar-SA" sz="2000" dirty="0">
                <a:cs typeface="B Lotus" pitchFamily="2" charset="-78"/>
              </a:rPr>
              <a:t> فرسايش عملكردي </a:t>
            </a:r>
            <a:r>
              <a:rPr lang="en-US" sz="2000" dirty="0">
                <a:cs typeface="B Lotus" pitchFamily="2" charset="-78"/>
              </a:rPr>
              <a:t>---- &gt;</a:t>
            </a:r>
            <a:r>
              <a:rPr lang="ar-SA" sz="2000" dirty="0">
                <a:cs typeface="B Lotus" pitchFamily="2" charset="-78"/>
              </a:rPr>
              <a:t>فرسايش </a:t>
            </a:r>
            <a:r>
              <a:rPr lang="ar-SA" sz="2000" dirty="0" smtClean="0">
                <a:cs typeface="B Lotus" pitchFamily="2" charset="-78"/>
              </a:rPr>
              <a:t>كالبدي</a:t>
            </a:r>
            <a:endParaRPr lang="fa-IR" sz="2000" dirty="0">
              <a:cs typeface="B Lotus" pitchFamily="2" charset="-78"/>
            </a:endParaRPr>
          </a:p>
          <a:p>
            <a:pPr marL="0" indent="0" algn="just" rtl="1">
              <a:buNone/>
            </a:pPr>
            <a:endParaRPr lang="en-US" sz="2000" dirty="0">
              <a:cs typeface="B Lotus" pitchFamily="2" charset="-78"/>
            </a:endParaRPr>
          </a:p>
          <a:p>
            <a:pPr algn="just" rtl="1"/>
            <a:r>
              <a:rPr lang="ar-SA" sz="2000" dirty="0">
                <a:cs typeface="B Lotus" pitchFamily="2" charset="-78"/>
              </a:rPr>
              <a:t>باززنده‌سازي (توان بخشي): تجديد بناها و بافت­هاي شهري، شامل تقويت زندگي اجتماعي، اقتصادي و رواني، همراه با مرمت و بهسازي كالبدي. يعني، تزريق مجدد زندگي و حيات در كالبد بافت­هاي قديمي و فرسوده، كه در اين سياست، حيات اجتماعي و اقتصادي، بيش از بازسازي و نوسازي كالبدي مدنظر است </a:t>
            </a:r>
            <a:r>
              <a:rPr lang="ar-SA" sz="2000" dirty="0" smtClean="0">
                <a:cs typeface="B Lotus" pitchFamily="2" charset="-78"/>
              </a:rPr>
              <a:t>.</a:t>
            </a:r>
            <a:endParaRPr lang="fa-IR" sz="2000" dirty="0" smtClean="0">
              <a:cs typeface="B Lotus" pitchFamily="2" charset="-78"/>
            </a:endParaRPr>
          </a:p>
          <a:p>
            <a:pPr marL="0" indent="0" algn="just" rtl="1">
              <a:buNone/>
            </a:pPr>
            <a:r>
              <a:rPr lang="ar-SA" sz="2000" dirty="0">
                <a:cs typeface="B Lotus" pitchFamily="2" charset="-78"/>
              </a:rPr>
              <a:t>فرسايش عملكردي</a:t>
            </a:r>
            <a:r>
              <a:rPr lang="en-US" sz="2000" dirty="0">
                <a:cs typeface="B Lotus" pitchFamily="2" charset="-78"/>
              </a:rPr>
              <a:t>&lt; ----</a:t>
            </a:r>
            <a:r>
              <a:rPr lang="ar-SA" sz="2000" dirty="0">
                <a:cs typeface="B Lotus" pitchFamily="2" charset="-78"/>
              </a:rPr>
              <a:t> فرسايش كالبدي </a:t>
            </a:r>
            <a:r>
              <a:rPr lang="en-US" sz="2000" dirty="0">
                <a:cs typeface="B Lotus" pitchFamily="2" charset="-78"/>
              </a:rPr>
              <a:t>----</a:t>
            </a:r>
            <a:r>
              <a:rPr lang="ar-SA" sz="2000" dirty="0">
                <a:cs typeface="B Lotus" pitchFamily="2" charset="-78"/>
              </a:rPr>
              <a:t>&gt; ............</a:t>
            </a:r>
            <a:endParaRPr lang="en-US" sz="2000" dirty="0">
              <a:cs typeface="B Lotus" pitchFamily="2" charset="-78"/>
            </a:endParaRPr>
          </a:p>
          <a:p>
            <a:pPr marL="0" indent="0" algn="just" rtl="1">
              <a:buNone/>
            </a:pPr>
            <a:r>
              <a:rPr lang="ar-SA" sz="2000" dirty="0">
                <a:cs typeface="B Lotus" pitchFamily="2" charset="-78"/>
              </a:rPr>
              <a:t>عوامل مؤثر بر فرسايش بافت­هاي شهري: </a:t>
            </a:r>
            <a:endParaRPr lang="fa-IR" sz="2000" dirty="0" smtClean="0">
              <a:cs typeface="B Lotus" pitchFamily="2" charset="-78"/>
            </a:endParaRPr>
          </a:p>
          <a:p>
            <a:pPr marL="0" indent="0" algn="just" rtl="1">
              <a:buNone/>
            </a:pPr>
            <a:r>
              <a:rPr lang="fa-IR" sz="2000" dirty="0" smtClean="0">
                <a:cs typeface="B Lotus" pitchFamily="2" charset="-78"/>
              </a:rPr>
              <a:t>1-</a:t>
            </a:r>
            <a:r>
              <a:rPr lang="ar-SA" sz="2000" dirty="0">
                <a:cs typeface="B Lotus" pitchFamily="2" charset="-78"/>
              </a:rPr>
              <a:t>اقتصادي (مهمترين عامل) </a:t>
            </a:r>
            <a:endParaRPr lang="fa-IR" sz="2000" dirty="0" smtClean="0">
              <a:cs typeface="B Lotus" pitchFamily="2" charset="-78"/>
            </a:endParaRPr>
          </a:p>
          <a:p>
            <a:pPr marL="0" indent="0" algn="just" rtl="1">
              <a:buNone/>
            </a:pPr>
            <a:r>
              <a:rPr lang="fa-IR" sz="2000" dirty="0" smtClean="0">
                <a:cs typeface="B Lotus" pitchFamily="2" charset="-78"/>
              </a:rPr>
              <a:t>2-</a:t>
            </a:r>
            <a:r>
              <a:rPr lang="ar-SA" sz="2000" dirty="0">
                <a:cs typeface="B Lotus" pitchFamily="2" charset="-78"/>
              </a:rPr>
              <a:t>حقوقي- قانوني </a:t>
            </a:r>
            <a:endParaRPr lang="fa-IR" sz="2000" dirty="0" smtClean="0">
              <a:cs typeface="B Lotus" pitchFamily="2" charset="-78"/>
            </a:endParaRPr>
          </a:p>
          <a:p>
            <a:pPr marL="0" indent="0" algn="just" rtl="1">
              <a:buNone/>
            </a:pPr>
            <a:r>
              <a:rPr lang="fa-IR" sz="2000" dirty="0" smtClean="0">
                <a:cs typeface="B Lotus" pitchFamily="2" charset="-78"/>
              </a:rPr>
              <a:t>3-</a:t>
            </a:r>
            <a:r>
              <a:rPr lang="ar-SA" sz="2000" dirty="0">
                <a:cs typeface="B Lotus" pitchFamily="2" charset="-78"/>
              </a:rPr>
              <a:t>اجتماعي- فرهنگي </a:t>
            </a:r>
            <a:endParaRPr lang="fa-IR" sz="2000" dirty="0" smtClean="0">
              <a:cs typeface="B Lotus" pitchFamily="2" charset="-78"/>
            </a:endParaRPr>
          </a:p>
          <a:p>
            <a:pPr marL="0" indent="0" algn="just" rtl="1">
              <a:buNone/>
            </a:pPr>
            <a:r>
              <a:rPr lang="fa-IR" sz="2000" dirty="0" smtClean="0">
                <a:cs typeface="B Lotus" pitchFamily="2" charset="-78"/>
              </a:rPr>
              <a:t>4-</a:t>
            </a:r>
            <a:r>
              <a:rPr lang="ar-SA" sz="2000" dirty="0">
                <a:cs typeface="B Lotus" pitchFamily="2" charset="-78"/>
              </a:rPr>
              <a:t>كالبدي- تأسيساتي </a:t>
            </a:r>
            <a:endParaRPr lang="fa-IR" sz="2000" dirty="0" smtClean="0">
              <a:cs typeface="B Lotus" pitchFamily="2" charset="-78"/>
            </a:endParaRPr>
          </a:p>
          <a:p>
            <a:pPr marL="0" indent="0" algn="just" rtl="1">
              <a:buNone/>
            </a:pPr>
            <a:r>
              <a:rPr lang="fa-IR" sz="2000" dirty="0" smtClean="0">
                <a:cs typeface="B Lotus" pitchFamily="2" charset="-78"/>
              </a:rPr>
              <a:t>5-</a:t>
            </a:r>
            <a:r>
              <a:rPr lang="ar-SA" sz="2000" dirty="0">
                <a:cs typeface="B Lotus" pitchFamily="2" charset="-78"/>
              </a:rPr>
              <a:t>طرح­هاي شهري</a:t>
            </a:r>
            <a:endParaRPr lang="fa-IR" sz="2000" dirty="0" smtClean="0">
              <a:cs typeface="B Lotus" pitchFamily="2" charset="-78"/>
            </a:endParaRPr>
          </a:p>
          <a:p>
            <a:pPr marL="0" indent="0" algn="just" rtl="1">
              <a:buNone/>
            </a:pPr>
            <a:endParaRPr lang="en-US" sz="2000" dirty="0">
              <a:cs typeface="B Lotus" pitchFamily="2" charset="-78"/>
            </a:endParaRPr>
          </a:p>
          <a:p>
            <a:pPr lvl="0" algn="just" rtl="1"/>
            <a:endParaRPr lang="en-US" sz="2000" dirty="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37073451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457200"/>
            <a:ext cx="7239000" cy="5998536"/>
          </a:xfrm>
        </p:spPr>
        <p:txBody>
          <a:bodyPr>
            <a:normAutofit/>
          </a:bodyPr>
          <a:lstStyle/>
          <a:p>
            <a:pPr lvl="0" algn="just" rtl="1"/>
            <a:r>
              <a:rPr lang="ar-SA" sz="2000" dirty="0">
                <a:cs typeface="B Lotus" pitchFamily="2" charset="-78"/>
              </a:rPr>
              <a:t>شاخصهاي شناسايي بافتهاي فرسوده: شوراي عالي شهرسازي و معماري ايران در سومين جلسه سال جاري در تاريخ 11/2/85 براساس مصوبه مورخ 16/3/84 خود هر 3 شاخصهاي زير را جهت شناسايي بافتهاي فرسوده در اين مرحله مورد تصويب قرار داد و مقرر نمود دبيرخانه براي مواردي كه اين شاخص‌ها امكان معرفي و شناسايي در پهنه‌هايي را ناممكن مي‌سازد، بررسي و راه كار مناسب جهت تصميم‌گيري به شورا ارايه نمايد</a:t>
            </a:r>
            <a:r>
              <a:rPr lang="en-US" sz="2000" dirty="0">
                <a:cs typeface="B Lotus" pitchFamily="2" charset="-78"/>
              </a:rPr>
              <a:t>. </a:t>
            </a:r>
            <a:endParaRPr lang="fa-IR" sz="2000" dirty="0" smtClean="0">
              <a:cs typeface="B Lotus" pitchFamily="2" charset="-78"/>
            </a:endParaRPr>
          </a:p>
          <a:p>
            <a:pPr lvl="0" algn="just" rtl="1">
              <a:buFontTx/>
              <a:buChar char="-"/>
            </a:pPr>
            <a:r>
              <a:rPr lang="ar-SA" sz="2000" dirty="0" smtClean="0">
                <a:cs typeface="B Lotus" pitchFamily="2" charset="-78"/>
              </a:rPr>
              <a:t>شاخص </a:t>
            </a:r>
            <a:r>
              <a:rPr lang="ar-SA" sz="2000" dirty="0">
                <a:cs typeface="B Lotus" pitchFamily="2" charset="-78"/>
              </a:rPr>
              <a:t>1: ريز دانگي: بلوك‌هايي كه بيش از 50 درصد پلاكهاي آنها مساحت كمتر از 200 متر مربع دارند</a:t>
            </a:r>
            <a:r>
              <a:rPr lang="en-US" sz="2000" dirty="0">
                <a:cs typeface="B Lotus" pitchFamily="2" charset="-78"/>
              </a:rPr>
              <a:t>. </a:t>
            </a:r>
            <a:endParaRPr lang="fa-IR" sz="2000" dirty="0" smtClean="0">
              <a:cs typeface="B Lotus" pitchFamily="2" charset="-78"/>
            </a:endParaRPr>
          </a:p>
          <a:p>
            <a:pPr lvl="0" algn="just" rtl="1">
              <a:buFontTx/>
              <a:buChar char="-"/>
            </a:pPr>
            <a:r>
              <a:rPr lang="ar-SA" sz="2000" dirty="0">
                <a:cs typeface="B Lotus" pitchFamily="2" charset="-78"/>
              </a:rPr>
              <a:t>شاخص 2: ناپايداري: بلوك‌هايي كه بيش از 50 درصد بناهاي آن ناپايدار و فاقد سيستم سازه است</a:t>
            </a:r>
            <a:r>
              <a:rPr lang="en-US" sz="2000" dirty="0">
                <a:cs typeface="B Lotus" pitchFamily="2" charset="-78"/>
              </a:rPr>
              <a:t>. </a:t>
            </a:r>
            <a:endParaRPr lang="fa-IR" sz="2000" dirty="0" smtClean="0">
              <a:cs typeface="B Lotus" pitchFamily="2" charset="-78"/>
            </a:endParaRPr>
          </a:p>
          <a:p>
            <a:pPr algn="just" rtl="1">
              <a:buFontTx/>
              <a:buChar char="-"/>
            </a:pPr>
            <a:r>
              <a:rPr lang="ar-SA" sz="2000" dirty="0">
                <a:cs typeface="B Lotus" pitchFamily="2" charset="-78"/>
              </a:rPr>
              <a:t>شاخص 3: نفوذناپذيري: بلوك‌هايي كه بيش از 50 درصد معابر آن عرض كمتر از 6 متر </a:t>
            </a:r>
            <a:r>
              <a:rPr lang="ar-SA" sz="2000" dirty="0" smtClean="0">
                <a:cs typeface="B Lotus" pitchFamily="2" charset="-78"/>
              </a:rPr>
              <a:t>دارند</a:t>
            </a:r>
            <a:r>
              <a:rPr lang="fa-IR" sz="2000" dirty="0" smtClean="0">
                <a:cs typeface="B Lotus" pitchFamily="2" charset="-78"/>
              </a:rPr>
              <a:t>.</a:t>
            </a:r>
          </a:p>
          <a:p>
            <a:pPr marL="0" indent="0" algn="just" rtl="1">
              <a:buNone/>
            </a:pPr>
            <a:endParaRPr lang="en-US" sz="2000" dirty="0" smtClean="0">
              <a:cs typeface="B Lotus" pitchFamily="2" charset="-78"/>
            </a:endParaRPr>
          </a:p>
          <a:p>
            <a:pPr lvl="0" algn="just" rtl="1"/>
            <a:endParaRPr lang="en-US" sz="2000" dirty="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41857200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37160"/>
          </a:xfrm>
        </p:spPr>
        <p:txBody>
          <a:bodyPr>
            <a:normAutofit fontScale="90000"/>
          </a:bodyPr>
          <a:lstStyle/>
          <a:p>
            <a:endParaRPr lang="en-US" dirty="0"/>
          </a:p>
        </p:txBody>
      </p:sp>
      <p:sp>
        <p:nvSpPr>
          <p:cNvPr id="3" name="Content Placeholder 2"/>
          <p:cNvSpPr>
            <a:spLocks noGrp="1"/>
          </p:cNvSpPr>
          <p:nvPr>
            <p:ph idx="1"/>
          </p:nvPr>
        </p:nvSpPr>
        <p:spPr>
          <a:xfrm>
            <a:off x="457200" y="457200"/>
            <a:ext cx="7239000" cy="5998536"/>
          </a:xfrm>
        </p:spPr>
        <p:txBody>
          <a:bodyPr>
            <a:normAutofit lnSpcReduction="10000"/>
          </a:bodyPr>
          <a:lstStyle/>
          <a:p>
            <a:pPr algn="just" rtl="1"/>
            <a:r>
              <a:rPr lang="ar-SA" sz="2000" dirty="0">
                <a:cs typeface="B Lotus" pitchFamily="2" charset="-78"/>
              </a:rPr>
              <a:t>در حال حاضر سه نحوه نگرش برای باززنده‌سازی شهرهای تاریخی میان معماران، شهرسازان و مسؤولان برنامه‌ریزی شهری مطرح است: </a:t>
            </a:r>
            <a:endParaRPr lang="fa-IR" sz="2000" dirty="0">
              <a:cs typeface="B Lotus" pitchFamily="2" charset="-78"/>
            </a:endParaRPr>
          </a:p>
          <a:p>
            <a:pPr marL="0" indent="0" algn="just" rtl="1">
              <a:buNone/>
            </a:pPr>
            <a:r>
              <a:rPr lang="fa-IR" sz="2000" dirty="0">
                <a:cs typeface="B Lotus" pitchFamily="2" charset="-78"/>
              </a:rPr>
              <a:t>الف) </a:t>
            </a:r>
            <a:r>
              <a:rPr lang="ar-SA" sz="2000" dirty="0">
                <a:cs typeface="B Lotus" pitchFamily="2" charset="-78"/>
              </a:rPr>
              <a:t>نظریه محافظه‌كارانه. در نگرش محافظه‌كارانه درباره پدیده‌هایی چون بناها و بافت­های كهن شهری، نوعی تفكر آئینی نهفته است. پیروان این نگرش بر این باورند كه تا حد امكان از هر گونه دخالت در وضع موجود باید اجتناب كرد. جان راسكین در این رابطه می‌گوید: شناخت یك بنای باستانی به منزله یك سند تاریخی است و برای حذف بخش­های ناهماهنگ یا اضافه­كردن به بخش­های تاریخی، استحكام بخشیدن به قسمت­های ناپایدار و خطرناك نباید صورت گیرد.</a:t>
            </a:r>
            <a:r>
              <a:rPr lang="en-US" sz="2000" dirty="0">
                <a:cs typeface="B Lotus" pitchFamily="2" charset="-78"/>
              </a:rPr>
              <a:t> </a:t>
            </a:r>
            <a:endParaRPr lang="fa-IR" sz="2000" dirty="0" smtClean="0">
              <a:cs typeface="B Lotus" pitchFamily="2" charset="-78"/>
            </a:endParaRPr>
          </a:p>
          <a:p>
            <a:pPr marL="0" indent="0" algn="just" rtl="1">
              <a:buNone/>
            </a:pPr>
            <a:r>
              <a:rPr lang="fa-IR" sz="2000" dirty="0" smtClean="0">
                <a:cs typeface="B Lotus" pitchFamily="2" charset="-78"/>
              </a:rPr>
              <a:t>ب</a:t>
            </a:r>
            <a:r>
              <a:rPr lang="ar-SA" sz="2000" dirty="0" smtClean="0">
                <a:cs typeface="B Lotus" pitchFamily="2" charset="-78"/>
              </a:rPr>
              <a:t>) </a:t>
            </a:r>
            <a:r>
              <a:rPr lang="ar-SA" sz="2000" dirty="0">
                <a:cs typeface="B Lotus" pitchFamily="2" charset="-78"/>
              </a:rPr>
              <a:t>نظریه رادیكال. پیروان این نگرش برای مداخله در بافت­های قدیمی شهرها، دگرگون كردن یا تجدید كامل بافت­های كهن را با حفظ آثار فرهنگی ارزشمند تجویز می‌كنند و تخریب و نوسازی تنها راه‌حل پیشنهادی است</a:t>
            </a:r>
            <a:r>
              <a:rPr lang="ar-SA" sz="2000" dirty="0" smtClean="0">
                <a:cs typeface="B Lotus" pitchFamily="2" charset="-78"/>
              </a:rPr>
              <a:t>.</a:t>
            </a:r>
            <a:endParaRPr lang="fa-IR" sz="2000" dirty="0" smtClean="0">
              <a:cs typeface="B Lotus" pitchFamily="2" charset="-78"/>
            </a:endParaRPr>
          </a:p>
          <a:p>
            <a:pPr marL="0" indent="0" algn="just" rtl="1">
              <a:buNone/>
            </a:pPr>
            <a:r>
              <a:rPr lang="fa-IR" sz="2000" dirty="0" smtClean="0">
                <a:cs typeface="B Lotus" pitchFamily="2" charset="-78"/>
              </a:rPr>
              <a:t>ج</a:t>
            </a:r>
            <a:r>
              <a:rPr lang="ar-SA" sz="2000" dirty="0">
                <a:cs typeface="B Lotus" pitchFamily="2" charset="-78"/>
              </a:rPr>
              <a:t>) نظریه عقلانی. مبانی نظری این گروه، مرمت، باززنده‌سازی و نوسازی مشروط در بافت های قدیمی است. براساس چنین نظریه‌ای برای مداخله در مراكز تاریخی، مراحل مختلفی پیشنهاد می‌شود: </a:t>
            </a:r>
            <a:endParaRPr lang="fa-IR" sz="2000" dirty="0" smtClean="0">
              <a:cs typeface="B Lotus" pitchFamily="2" charset="-78"/>
            </a:endParaRPr>
          </a:p>
          <a:p>
            <a:pPr marL="0" indent="0" algn="just" rtl="1">
              <a:buNone/>
            </a:pPr>
            <a:r>
              <a:rPr lang="fa-IR" sz="2000" dirty="0" smtClean="0">
                <a:cs typeface="B Lotus" pitchFamily="2" charset="-78"/>
              </a:rPr>
              <a:t>1-</a:t>
            </a:r>
            <a:r>
              <a:rPr lang="ar-SA" sz="2000" dirty="0">
                <a:cs typeface="B Lotus" pitchFamily="2" charset="-78"/>
              </a:rPr>
              <a:t>بناهایی كه باید حفاظت شوند، </a:t>
            </a:r>
            <a:endParaRPr lang="fa-IR" sz="2000" dirty="0" smtClean="0">
              <a:cs typeface="B Lotus" pitchFamily="2" charset="-78"/>
            </a:endParaRPr>
          </a:p>
          <a:p>
            <a:pPr marL="0" indent="0" algn="just" rtl="1">
              <a:buNone/>
            </a:pPr>
            <a:r>
              <a:rPr lang="fa-IR" sz="2000" dirty="0" smtClean="0">
                <a:cs typeface="B Lotus" pitchFamily="2" charset="-78"/>
              </a:rPr>
              <a:t>2-</a:t>
            </a:r>
            <a:r>
              <a:rPr lang="ar-SA" sz="2000" dirty="0">
                <a:cs typeface="B Lotus" pitchFamily="2" charset="-78"/>
              </a:rPr>
              <a:t>بناهایی كه می‌توان با تغییراتی در كاربرد و كالبدشان به زندگی و بقا فعلیت بخشید، </a:t>
            </a:r>
            <a:endParaRPr lang="fa-IR" sz="2000" dirty="0" smtClean="0">
              <a:cs typeface="B Lotus" pitchFamily="2" charset="-78"/>
            </a:endParaRPr>
          </a:p>
          <a:p>
            <a:pPr marL="0" indent="0" algn="just" rtl="1">
              <a:buNone/>
            </a:pPr>
            <a:r>
              <a:rPr lang="fa-IR" sz="2000" dirty="0" smtClean="0">
                <a:cs typeface="B Lotus" pitchFamily="2" charset="-78"/>
              </a:rPr>
              <a:t>3-</a:t>
            </a:r>
            <a:r>
              <a:rPr lang="ar-SA" sz="2000" dirty="0">
                <a:cs typeface="B Lotus" pitchFamily="2" charset="-78"/>
              </a:rPr>
              <a:t>بناهایی كه مرمت آنها ضروری است،</a:t>
            </a:r>
            <a:endParaRPr lang="fa-IR" sz="2000" dirty="0" smtClean="0">
              <a:cs typeface="B Lotus" pitchFamily="2" charset="-78"/>
            </a:endParaRPr>
          </a:p>
          <a:p>
            <a:pPr marL="0" indent="0" algn="just" rtl="1">
              <a:buNone/>
            </a:pPr>
            <a:r>
              <a:rPr lang="fa-IR" sz="2000" dirty="0" smtClean="0">
                <a:cs typeface="B Lotus" pitchFamily="2" charset="-78"/>
              </a:rPr>
              <a:t>4-</a:t>
            </a:r>
            <a:r>
              <a:rPr lang="ar-SA" sz="2000" dirty="0">
                <a:cs typeface="B Lotus" pitchFamily="2" charset="-78"/>
              </a:rPr>
              <a:t> بناهایی كه باید تخریب و نوسازی شوند.</a:t>
            </a:r>
            <a:endParaRPr lang="fa-IR" sz="2000" dirty="0" smtClean="0">
              <a:cs typeface="B Lotus" pitchFamily="2" charset="-78"/>
            </a:endParaRPr>
          </a:p>
          <a:p>
            <a:pPr marL="0" indent="0" algn="just" rtl="1">
              <a:buNone/>
            </a:pPr>
            <a:endParaRPr lang="en-US" sz="2000" dirty="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15282974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76200"/>
          </a:xfrm>
        </p:spPr>
        <p:txBody>
          <a:bodyPr>
            <a:normAutofit fontScale="90000"/>
          </a:bodyPr>
          <a:lstStyle/>
          <a:p>
            <a:endParaRPr lang="en-US" dirty="0"/>
          </a:p>
        </p:txBody>
      </p:sp>
      <p:sp>
        <p:nvSpPr>
          <p:cNvPr id="3" name="Content Placeholder 2"/>
          <p:cNvSpPr>
            <a:spLocks noGrp="1"/>
          </p:cNvSpPr>
          <p:nvPr>
            <p:ph idx="1"/>
          </p:nvPr>
        </p:nvSpPr>
        <p:spPr>
          <a:xfrm>
            <a:off x="457200" y="304800"/>
            <a:ext cx="7239000" cy="6150936"/>
          </a:xfrm>
        </p:spPr>
        <p:txBody>
          <a:bodyPr>
            <a:normAutofit/>
          </a:bodyPr>
          <a:lstStyle/>
          <a:p>
            <a:pPr marL="0" indent="0" algn="just" rtl="1">
              <a:buNone/>
            </a:pPr>
            <a:r>
              <a:rPr lang="ar-SA" b="1" dirty="0">
                <a:cs typeface="B Lotus" pitchFamily="2" charset="-78"/>
              </a:rPr>
              <a:t>ساير </a:t>
            </a:r>
            <a:r>
              <a:rPr lang="ar-SA" b="1" dirty="0" smtClean="0">
                <a:cs typeface="B Lotus" pitchFamily="2" charset="-78"/>
              </a:rPr>
              <a:t>تعاريف</a:t>
            </a:r>
            <a:endParaRPr lang="fa-IR" b="1" dirty="0" smtClean="0">
              <a:cs typeface="B Lotus" pitchFamily="2" charset="-78"/>
            </a:endParaRPr>
          </a:p>
          <a:p>
            <a:pPr lvl="0" algn="just" rtl="1"/>
            <a:r>
              <a:rPr lang="ar-SA" sz="2000" dirty="0">
                <a:cs typeface="B Lotus" pitchFamily="2" charset="-78"/>
              </a:rPr>
              <a:t>مكتب: مجموعه­اي از سبك­هاي همخوان و يك دستگاه فكري و فلسفي پيونده­دهنده</a:t>
            </a:r>
            <a:endParaRPr lang="en-US" sz="2000" dirty="0">
              <a:cs typeface="B Lotus" pitchFamily="2" charset="-78"/>
            </a:endParaRPr>
          </a:p>
          <a:p>
            <a:pPr lvl="0" algn="just" rtl="1"/>
            <a:r>
              <a:rPr lang="ar-SA" sz="2000" dirty="0">
                <a:cs typeface="B Lotus" pitchFamily="2" charset="-78"/>
              </a:rPr>
              <a:t>سبك: مجموعه­اي از روش­ها، شيوه­ها و سازمان كالبدي، با عناصر و ترتيب و چيدن مناسب</a:t>
            </a:r>
            <a:endParaRPr lang="en-US" sz="2000" dirty="0">
              <a:cs typeface="B Lotus" pitchFamily="2" charset="-78"/>
            </a:endParaRPr>
          </a:p>
          <a:p>
            <a:pPr lvl="0" algn="just" rtl="1"/>
            <a:r>
              <a:rPr lang="ar-SA" sz="2000" dirty="0">
                <a:cs typeface="B Lotus" pitchFamily="2" charset="-78"/>
              </a:rPr>
              <a:t>بلوك: قطعه زميني كه توسط دسترسي­ها و معابر مجاور آن محدود شده باشد.</a:t>
            </a:r>
            <a:endParaRPr lang="en-US" sz="2000" dirty="0">
              <a:cs typeface="B Lotus" pitchFamily="2" charset="-78"/>
            </a:endParaRPr>
          </a:p>
          <a:p>
            <a:pPr lvl="0" algn="just" rtl="1"/>
            <a:r>
              <a:rPr lang="ar-SA" sz="2000" dirty="0">
                <a:cs typeface="B Lotus" pitchFamily="2" charset="-78"/>
              </a:rPr>
              <a:t>قطعه: واحد زيستي كه از طريق تفكيك قطعه بزرگتر زمين (معمولاً بلوك) بوجود مي‌آيد.</a:t>
            </a:r>
            <a:endParaRPr lang="en-US" sz="2000" dirty="0">
              <a:cs typeface="B Lotus" pitchFamily="2" charset="-78"/>
            </a:endParaRPr>
          </a:p>
          <a:p>
            <a:pPr lvl="0" algn="just" rtl="1"/>
            <a:r>
              <a:rPr lang="ar-SA" sz="2000" dirty="0">
                <a:cs typeface="B Lotus" pitchFamily="2" charset="-78"/>
              </a:rPr>
              <a:t>هویت، مجموعه­ای از صفات و مشخصات است که باعث تشخیص یک فرد از افراد دیگر و یا یک شیء از اشیای دیگر می­گردد و هدف از تعیین هویت، پیدا کردن تفاوت اشخاص و اشیا از یکدیگر است.</a:t>
            </a:r>
            <a:endParaRPr lang="en-US" sz="2000" dirty="0">
              <a:cs typeface="B Lotus" pitchFamily="2" charset="-78"/>
            </a:endParaRPr>
          </a:p>
          <a:p>
            <a:pPr marL="0" indent="0" algn="just" rtl="1">
              <a:buNone/>
            </a:pPr>
            <a:endParaRPr lang="en-US" sz="2000" dirty="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6070744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457200"/>
            <a:ext cx="7239000" cy="5998536"/>
          </a:xfrm>
        </p:spPr>
        <p:txBody>
          <a:bodyPr/>
          <a:lstStyle/>
          <a:p>
            <a:pPr marL="0" indent="0" algn="r" rtl="1">
              <a:buNone/>
            </a:pPr>
            <a:r>
              <a:rPr lang="fa-IR" b="1" dirty="0">
                <a:solidFill>
                  <a:schemeClr val="bg2">
                    <a:lumMod val="25000"/>
                  </a:schemeClr>
                </a:solidFill>
                <a:cs typeface="B Lotus" pitchFamily="2" charset="-78"/>
              </a:rPr>
              <a:t>تقسيمات کشوری</a:t>
            </a:r>
            <a:endParaRPr lang="en-US" dirty="0">
              <a:solidFill>
                <a:schemeClr val="bg2">
                  <a:lumMod val="25000"/>
                </a:schemeClr>
              </a:solidFill>
              <a:cs typeface="B Lotus" pitchFamily="2" charset="-78"/>
            </a:endParaRPr>
          </a:p>
          <a:p>
            <a:pPr marL="0" indent="0" algn="r" rtl="1">
              <a:buNone/>
            </a:pPr>
            <a:r>
              <a:rPr lang="fa-IR" b="1" dirty="0">
                <a:solidFill>
                  <a:schemeClr val="bg2">
                    <a:lumMod val="25000"/>
                  </a:schemeClr>
                </a:solidFill>
                <a:cs typeface="B Lotus" pitchFamily="2" charset="-78"/>
              </a:rPr>
              <a:t>تاريخچه</a:t>
            </a:r>
            <a:endParaRPr lang="en-US" dirty="0">
              <a:solidFill>
                <a:schemeClr val="bg2">
                  <a:lumMod val="25000"/>
                </a:schemeClr>
              </a:solidFill>
              <a:cs typeface="B Lotus" pitchFamily="2" charset="-78"/>
            </a:endParaRPr>
          </a:p>
          <a:p>
            <a:pPr lvl="0" algn="r" rtl="1"/>
            <a:r>
              <a:rPr lang="fa-IR" sz="2000" dirty="0">
                <a:cs typeface="B Lotus" pitchFamily="2" charset="-78"/>
              </a:rPr>
              <a:t>تقسیمات كشوری، در زمان هخامنشیان، بصورت خانه، ده، طایفه و كشور بود</a:t>
            </a:r>
            <a:r>
              <a:rPr lang="fa-IR" sz="2000" dirty="0" smtClean="0">
                <a:cs typeface="B Lotus" pitchFamily="2" charset="-78"/>
              </a:rPr>
              <a:t>.</a:t>
            </a:r>
          </a:p>
          <a:p>
            <a:pPr marL="0" lvl="0" indent="0" algn="r" rtl="1">
              <a:buNone/>
            </a:pPr>
            <a:endParaRPr lang="fa-IR" sz="2000" dirty="0">
              <a:cs typeface="B Lotus" pitchFamily="2" charset="-78"/>
            </a:endParaRPr>
          </a:p>
          <a:p>
            <a:pPr marL="0" lvl="0" indent="0" algn="r" rtl="1">
              <a:buNone/>
            </a:pPr>
            <a:endParaRPr lang="en-US" sz="2000" dirty="0">
              <a:cs typeface="B Lotus" pitchFamily="2" charset="-78"/>
            </a:endParaRPr>
          </a:p>
          <a:p>
            <a:pPr marL="0" indent="0" algn="r" rtl="1">
              <a:buNone/>
            </a:pPr>
            <a:endParaRPr lang="fa-IR" sz="2000" dirty="0" smtClean="0">
              <a:cs typeface="B Lotus" pitchFamily="2" charset="-78"/>
            </a:endParaRPr>
          </a:p>
          <a:p>
            <a:pPr marL="0" indent="0" algn="r" rtl="1">
              <a:buNone/>
            </a:pPr>
            <a:endParaRPr lang="fa-IR" sz="2000" dirty="0">
              <a:cs typeface="B Lotus" pitchFamily="2" charset="-78"/>
            </a:endParaRPr>
          </a:p>
          <a:p>
            <a:pPr marL="0" indent="0" algn="r" rtl="1">
              <a:buNone/>
            </a:pPr>
            <a:endParaRPr lang="fa-IR" sz="2000" dirty="0" smtClean="0">
              <a:cs typeface="B Lotus" pitchFamily="2" charset="-78"/>
            </a:endParaRPr>
          </a:p>
          <a:p>
            <a:pPr marL="0" indent="0" algn="r" rtl="1">
              <a:buNone/>
            </a:pPr>
            <a:endParaRPr lang="fa-IR" sz="2000" dirty="0">
              <a:cs typeface="B Lotus" pitchFamily="2" charset="-78"/>
            </a:endParaRPr>
          </a:p>
          <a:p>
            <a:pPr marL="0" indent="0" algn="r" rtl="1">
              <a:buNone/>
            </a:pPr>
            <a:endParaRPr lang="fa-IR" sz="2000" dirty="0" smtClean="0">
              <a:cs typeface="B Lotus" pitchFamily="2" charset="-78"/>
            </a:endParaRPr>
          </a:p>
          <a:p>
            <a:pPr marL="0" indent="0" algn="r" rtl="1">
              <a:buNone/>
            </a:pPr>
            <a:endParaRPr lang="fa-IR" sz="2000" dirty="0">
              <a:cs typeface="B Lotus" pitchFamily="2" charset="-78"/>
            </a:endParaRPr>
          </a:p>
          <a:p>
            <a:pPr marL="0" indent="0" algn="ctr" rtl="1">
              <a:buNone/>
            </a:pPr>
            <a:r>
              <a:rPr lang="fa-IR" sz="1600" dirty="0" smtClean="0">
                <a:cs typeface="B Lotus" pitchFamily="2" charset="-78"/>
              </a:rPr>
              <a:t>سازمان </a:t>
            </a:r>
            <a:r>
              <a:rPr lang="fa-IR" sz="1600" dirty="0">
                <a:cs typeface="B Lotus" pitchFamily="2" charset="-78"/>
              </a:rPr>
              <a:t>تقسیمات منطقه‌ای کشور به عهد سلوکی و </a:t>
            </a:r>
            <a:r>
              <a:rPr lang="fa-IR" sz="1600" dirty="0" smtClean="0">
                <a:cs typeface="B Lotus" pitchFamily="2" charset="-78"/>
              </a:rPr>
              <a:t>اشکانی</a:t>
            </a:r>
          </a:p>
          <a:p>
            <a:pPr marL="0" indent="0" algn="r" rtl="1">
              <a:buNone/>
            </a:pPr>
            <a:endParaRPr lang="en-US" sz="2000" dirty="0">
              <a:cs typeface="B Lotus" pitchFamily="2" charset="-78"/>
            </a:endParaRPr>
          </a:p>
          <a:p>
            <a:pPr algn="r" rtl="1"/>
            <a:endParaRPr lang="en-US" dirty="0">
              <a:cs typeface="B Lotus" pitchFamily="2" charset="-78"/>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743200" y="1828800"/>
            <a:ext cx="2933700" cy="2905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Date Placeholder 4"/>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2680675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239000" cy="838200"/>
          </a:xfrm>
        </p:spPr>
        <p:txBody>
          <a:bodyPr>
            <a:normAutofit fontScale="90000"/>
          </a:bodyPr>
          <a:lstStyle/>
          <a:p>
            <a:pPr algn="r" rtl="1"/>
            <a:r>
              <a:rPr lang="ar-SA" sz="3600" dirty="0">
                <a:solidFill>
                  <a:schemeClr val="accent1">
                    <a:lumMod val="50000"/>
                  </a:schemeClr>
                </a:solidFill>
                <a:cs typeface="B Lotus" pitchFamily="2" charset="-78"/>
              </a:rPr>
              <a:t>تعريف شهر</a:t>
            </a:r>
            <a:r>
              <a:rPr lang="en-US" dirty="0"/>
              <a:t/>
            </a:r>
            <a:br>
              <a:rPr lang="en-US" dirty="0"/>
            </a:br>
            <a:endParaRPr lang="en-US" dirty="0"/>
          </a:p>
        </p:txBody>
      </p:sp>
      <p:sp>
        <p:nvSpPr>
          <p:cNvPr id="3" name="Content Placeholder 2"/>
          <p:cNvSpPr>
            <a:spLocks noGrp="1"/>
          </p:cNvSpPr>
          <p:nvPr>
            <p:ph idx="1"/>
          </p:nvPr>
        </p:nvSpPr>
        <p:spPr>
          <a:xfrm>
            <a:off x="457200" y="1685616"/>
            <a:ext cx="7239000" cy="4846320"/>
          </a:xfrm>
        </p:spPr>
        <p:txBody>
          <a:bodyPr>
            <a:normAutofit/>
          </a:bodyPr>
          <a:lstStyle/>
          <a:p>
            <a:pPr lvl="0" algn="r" rtl="1"/>
            <a:r>
              <a:rPr lang="ar-SA" sz="1800" dirty="0">
                <a:cs typeface="B Lotus" pitchFamily="2" charset="-78"/>
              </a:rPr>
              <a:t>در تعريف شهر اتفاق نظری وجود ندارد</a:t>
            </a:r>
            <a:endParaRPr lang="en-US" sz="1800" dirty="0">
              <a:cs typeface="B Lotus" pitchFamily="2" charset="-78"/>
            </a:endParaRPr>
          </a:p>
          <a:p>
            <a:pPr lvl="0" algn="just" rtl="1"/>
            <a:r>
              <a:rPr lang="ar-SA" sz="2000" dirty="0">
                <a:cs typeface="B Lotus" pitchFamily="2" charset="-78"/>
              </a:rPr>
              <a:t>عام‌ترین تعریفی كه از شهر ارائه گردیده است، این است كه آن را مكان اسكان گروهی انسان­ها و محل فعالیت‌های آن­ها می‌دانند. بر طبق نظر این عده، شهر فقط ساختمان نیست بلكه مكان انسان­ها، گروه‌ها، سازمان‌های اجتماعی، طبقات، خانواده‌ها و غیره می‌باشد.</a:t>
            </a:r>
            <a:endParaRPr lang="en-US" sz="2000" dirty="0">
              <a:cs typeface="B Lotus" pitchFamily="2" charset="-78"/>
            </a:endParaRPr>
          </a:p>
          <a:p>
            <a:pPr lvl="0" algn="just" rtl="1"/>
            <a:r>
              <a:rPr lang="ar-SA" sz="2000" dirty="0">
                <a:cs typeface="B Lotus" pitchFamily="2" charset="-78"/>
              </a:rPr>
              <a:t>طبق قانون تعاریف و تقسیمات كشوری ج.ا. ایران (مصوب 5/4/1362) «شهر محلی با حدود قانونی است كه در محدوده جغرافیایی بخش واقع شده و از نظر بافت ساختمانی، اشتغال و سایر عوامل، دارای سیمایی با ویژگی­های خاص خود باشد، به طوری كه اكثریت ساكنان دائمی آن در مشاغل كسب، تجارت و صنعت، كشاورزی و خدمات و فعالیت­های اداری اشتغال داشته و در زمینه خدمات شهری از خودكفایی نسبی برخوردار باشند. كانون مبادلات اجتماعی، فرهنگی و سیاسی و حوزه جذب و نفوذ پیرامون خود بوده و حداقل دارای 10 هزار نفر جمعیت باشد».</a:t>
            </a:r>
            <a:endParaRPr lang="en-US" sz="2000" dirty="0">
              <a:cs typeface="B Lotus" pitchFamily="2" charset="-78"/>
            </a:endParaRPr>
          </a:p>
          <a:p>
            <a:pPr algn="r" rtl="1"/>
            <a:endParaRPr lang="en-US" dirty="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39821954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37160"/>
          </a:xfrm>
        </p:spPr>
        <p:txBody>
          <a:bodyPr>
            <a:normAutofit fontScale="90000"/>
          </a:bodyPr>
          <a:lstStyle/>
          <a:p>
            <a:endParaRPr lang="en-US" dirty="0"/>
          </a:p>
        </p:txBody>
      </p:sp>
      <p:sp>
        <p:nvSpPr>
          <p:cNvPr id="3" name="Content Placeholder 2"/>
          <p:cNvSpPr>
            <a:spLocks noGrp="1"/>
          </p:cNvSpPr>
          <p:nvPr>
            <p:ph idx="1"/>
          </p:nvPr>
        </p:nvSpPr>
        <p:spPr>
          <a:xfrm>
            <a:off x="457200" y="381000"/>
            <a:ext cx="7239000" cy="6074736"/>
          </a:xfrm>
        </p:spPr>
        <p:txBody>
          <a:bodyPr/>
          <a:lstStyle/>
          <a:p>
            <a:pPr marL="0" indent="0" algn="r" rtl="1">
              <a:buNone/>
            </a:pPr>
            <a:endParaRPr lang="fa-IR" sz="2800" dirty="0" smtClean="0">
              <a:cs typeface="B Lotus" pitchFamily="2" charset="-78"/>
            </a:endParaRPr>
          </a:p>
          <a:p>
            <a:pPr marL="0" indent="0" algn="r" rtl="1">
              <a:buNone/>
            </a:pPr>
            <a:endParaRPr lang="fa-IR" sz="2800" dirty="0">
              <a:cs typeface="B Lotus" pitchFamily="2" charset="-78"/>
            </a:endParaRPr>
          </a:p>
          <a:p>
            <a:pPr marL="0" indent="0" algn="r" rtl="1">
              <a:buNone/>
            </a:pPr>
            <a:endParaRPr lang="fa-IR" sz="2800" dirty="0" smtClean="0">
              <a:cs typeface="B Lotus" pitchFamily="2" charset="-78"/>
            </a:endParaRPr>
          </a:p>
          <a:p>
            <a:pPr marL="0" indent="0" algn="r" rtl="1">
              <a:buNone/>
            </a:pPr>
            <a:endParaRPr lang="fa-IR" sz="2800" dirty="0">
              <a:cs typeface="B Lotus" pitchFamily="2" charset="-78"/>
            </a:endParaRPr>
          </a:p>
          <a:p>
            <a:pPr marL="0" indent="0" algn="r" rtl="1">
              <a:buNone/>
            </a:pPr>
            <a:endParaRPr lang="fa-IR" sz="2800" dirty="0" smtClean="0">
              <a:cs typeface="B Lotus" pitchFamily="2" charset="-78"/>
            </a:endParaRPr>
          </a:p>
          <a:p>
            <a:pPr marL="0" indent="0" algn="r" rtl="1">
              <a:buNone/>
            </a:pPr>
            <a:endParaRPr lang="fa-IR" sz="2800" dirty="0">
              <a:cs typeface="B Lotus" pitchFamily="2" charset="-78"/>
            </a:endParaRPr>
          </a:p>
          <a:p>
            <a:pPr marL="0" indent="0" algn="r" rtl="1">
              <a:buNone/>
            </a:pPr>
            <a:endParaRPr lang="fa-IR" sz="2800" dirty="0" smtClean="0">
              <a:cs typeface="B Lotus" pitchFamily="2" charset="-78"/>
            </a:endParaRPr>
          </a:p>
          <a:p>
            <a:pPr marL="0" indent="0" algn="ctr" rtl="1">
              <a:buNone/>
            </a:pPr>
            <a:r>
              <a:rPr lang="fa-IR" sz="1600" dirty="0" smtClean="0">
                <a:cs typeface="B Lotus" pitchFamily="2" charset="-78"/>
              </a:rPr>
              <a:t>تقسیمات </a:t>
            </a:r>
            <a:r>
              <a:rPr lang="fa-IR" sz="1600" dirty="0">
                <a:cs typeface="B Lotus" pitchFamily="2" charset="-78"/>
              </a:rPr>
              <a:t>منطقه‌ای در عهد </a:t>
            </a:r>
            <a:r>
              <a:rPr lang="fa-IR" sz="1600" dirty="0" smtClean="0">
                <a:cs typeface="B Lotus" pitchFamily="2" charset="-78"/>
              </a:rPr>
              <a:t>ساسانی</a:t>
            </a:r>
          </a:p>
          <a:p>
            <a:pPr marL="0" indent="0" algn="r" rtl="1">
              <a:buNone/>
            </a:pPr>
            <a:endParaRPr lang="en-US" sz="2800" dirty="0">
              <a:cs typeface="B Lotus" pitchFamily="2" charset="-78"/>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667000" y="762000"/>
            <a:ext cx="3228975" cy="2886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Date Placeholder 4"/>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22985045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533400"/>
            <a:ext cx="7239000" cy="5922336"/>
          </a:xfrm>
        </p:spPr>
        <p:txBody>
          <a:bodyPr/>
          <a:lstStyle/>
          <a:p>
            <a:pPr marL="0" indent="0" algn="ctr" rtl="1">
              <a:buNone/>
            </a:pPr>
            <a:endParaRPr lang="fa-IR" sz="1600" dirty="0" smtClean="0">
              <a:cs typeface="B Lotus" pitchFamily="2" charset="-78"/>
            </a:endParaRPr>
          </a:p>
          <a:p>
            <a:pPr marL="0" indent="0" algn="ctr" rtl="1">
              <a:buNone/>
            </a:pPr>
            <a:endParaRPr lang="fa-IR" sz="1600" dirty="0">
              <a:cs typeface="B Lotus" pitchFamily="2" charset="-78"/>
            </a:endParaRPr>
          </a:p>
          <a:p>
            <a:pPr marL="0" indent="0" algn="ctr" rtl="1">
              <a:buNone/>
            </a:pPr>
            <a:endParaRPr lang="fa-IR" sz="1600" dirty="0" smtClean="0">
              <a:cs typeface="B Lotus" pitchFamily="2" charset="-78"/>
            </a:endParaRPr>
          </a:p>
          <a:p>
            <a:pPr marL="0" indent="0" algn="ctr" rtl="1">
              <a:buNone/>
            </a:pPr>
            <a:endParaRPr lang="fa-IR" sz="1600" dirty="0">
              <a:cs typeface="B Lotus" pitchFamily="2" charset="-78"/>
            </a:endParaRPr>
          </a:p>
          <a:p>
            <a:pPr marL="0" indent="0" algn="ctr" rtl="1">
              <a:buNone/>
            </a:pPr>
            <a:endParaRPr lang="fa-IR" sz="1600" dirty="0" smtClean="0">
              <a:cs typeface="B Lotus" pitchFamily="2" charset="-78"/>
            </a:endParaRPr>
          </a:p>
          <a:p>
            <a:pPr marL="0" indent="0" algn="ctr" rtl="1">
              <a:buNone/>
            </a:pPr>
            <a:endParaRPr lang="fa-IR" sz="1600" dirty="0">
              <a:cs typeface="B Lotus" pitchFamily="2" charset="-78"/>
            </a:endParaRPr>
          </a:p>
          <a:p>
            <a:pPr marL="0" indent="0" algn="ctr" rtl="1">
              <a:buNone/>
            </a:pPr>
            <a:endParaRPr lang="fa-IR" sz="1600" dirty="0" smtClean="0">
              <a:cs typeface="B Lotus" pitchFamily="2" charset="-78"/>
            </a:endParaRPr>
          </a:p>
          <a:p>
            <a:pPr marL="0" indent="0" algn="ctr" rtl="1">
              <a:buNone/>
            </a:pPr>
            <a:endParaRPr lang="fa-IR" sz="1600" dirty="0">
              <a:cs typeface="B Lotus" pitchFamily="2" charset="-78"/>
            </a:endParaRPr>
          </a:p>
          <a:p>
            <a:pPr marL="0" indent="0" algn="ctr" rtl="1">
              <a:buNone/>
            </a:pPr>
            <a:endParaRPr lang="fa-IR" sz="1600" dirty="0" smtClean="0">
              <a:cs typeface="B Lotus" pitchFamily="2" charset="-78"/>
            </a:endParaRPr>
          </a:p>
          <a:p>
            <a:pPr marL="0" indent="0" algn="ctr" rtl="1">
              <a:buNone/>
            </a:pPr>
            <a:endParaRPr lang="fa-IR" sz="1600" dirty="0">
              <a:cs typeface="B Lotus" pitchFamily="2" charset="-78"/>
            </a:endParaRPr>
          </a:p>
          <a:p>
            <a:pPr marL="0" indent="0" algn="ctr" rtl="1">
              <a:buNone/>
            </a:pPr>
            <a:endParaRPr lang="fa-IR" sz="1600" dirty="0" smtClean="0">
              <a:cs typeface="B Lotus" pitchFamily="2" charset="-78"/>
            </a:endParaRPr>
          </a:p>
          <a:p>
            <a:pPr marL="0" indent="0" algn="ctr" rtl="1">
              <a:buNone/>
            </a:pPr>
            <a:endParaRPr lang="fa-IR" sz="1600" dirty="0">
              <a:cs typeface="B Lotus" pitchFamily="2" charset="-78"/>
            </a:endParaRPr>
          </a:p>
          <a:p>
            <a:pPr marL="0" indent="0" algn="ctr" rtl="1">
              <a:buNone/>
            </a:pPr>
            <a:endParaRPr lang="fa-IR" sz="1600" dirty="0" smtClean="0">
              <a:cs typeface="B Lotus" pitchFamily="2" charset="-78"/>
            </a:endParaRPr>
          </a:p>
          <a:p>
            <a:pPr marL="0" indent="0" algn="ctr" rtl="1">
              <a:buNone/>
            </a:pPr>
            <a:r>
              <a:rPr lang="fa-IR" sz="1600" dirty="0" smtClean="0">
                <a:cs typeface="B Lotus" pitchFamily="2" charset="-78"/>
              </a:rPr>
              <a:t>سازمان </a:t>
            </a:r>
            <a:r>
              <a:rPr lang="fa-IR" sz="1600" dirty="0">
                <a:cs typeface="B Lotus" pitchFamily="2" charset="-78"/>
              </a:rPr>
              <a:t>فضایی شهر و منطقه در قرن سوم تا ششم هجری</a:t>
            </a:r>
            <a:endParaRPr lang="en-US" sz="1600" dirty="0">
              <a:cs typeface="B Lotus" pitchFamily="2" charset="-78"/>
            </a:endParaRPr>
          </a:p>
          <a:p>
            <a:pPr algn="r" rtl="1"/>
            <a:endParaRPr lang="en-US"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133600" y="1066800"/>
            <a:ext cx="3857625" cy="3067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Date Placeholder 4"/>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6659044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37160"/>
          </a:xfrm>
        </p:spPr>
        <p:txBody>
          <a:bodyPr>
            <a:normAutofit fontScale="90000"/>
          </a:bodyPr>
          <a:lstStyle/>
          <a:p>
            <a:endParaRPr lang="en-US" dirty="0"/>
          </a:p>
        </p:txBody>
      </p:sp>
      <p:sp>
        <p:nvSpPr>
          <p:cNvPr id="3" name="Content Placeholder 2"/>
          <p:cNvSpPr>
            <a:spLocks noGrp="1"/>
          </p:cNvSpPr>
          <p:nvPr>
            <p:ph idx="1"/>
          </p:nvPr>
        </p:nvSpPr>
        <p:spPr>
          <a:xfrm>
            <a:off x="457200" y="457200"/>
            <a:ext cx="7239000" cy="5998536"/>
          </a:xfrm>
        </p:spPr>
        <p:txBody>
          <a:bodyPr>
            <a:normAutofit/>
          </a:bodyPr>
          <a:lstStyle/>
          <a:p>
            <a:pPr marL="0" indent="0" algn="ctr" rtl="1">
              <a:buNone/>
            </a:pPr>
            <a:endParaRPr lang="fa-IR" sz="1600" dirty="0" smtClean="0">
              <a:cs typeface="B Lotus" pitchFamily="2" charset="-78"/>
            </a:endParaRPr>
          </a:p>
          <a:p>
            <a:pPr marL="0" indent="0" algn="ctr" rtl="1">
              <a:buNone/>
            </a:pPr>
            <a:endParaRPr lang="fa-IR" sz="1600" dirty="0">
              <a:cs typeface="B Lotus" pitchFamily="2" charset="-78"/>
            </a:endParaRPr>
          </a:p>
          <a:p>
            <a:pPr marL="0" indent="0" algn="ctr" rtl="1">
              <a:buNone/>
            </a:pPr>
            <a:endParaRPr lang="fa-IR" sz="1600" dirty="0" smtClean="0">
              <a:cs typeface="B Lotus" pitchFamily="2" charset="-78"/>
            </a:endParaRPr>
          </a:p>
          <a:p>
            <a:pPr marL="0" indent="0" algn="ctr" rtl="1">
              <a:buNone/>
            </a:pPr>
            <a:endParaRPr lang="fa-IR" sz="1600" dirty="0">
              <a:cs typeface="B Lotus" pitchFamily="2" charset="-78"/>
            </a:endParaRPr>
          </a:p>
          <a:p>
            <a:pPr marL="0" indent="0" algn="ctr" rtl="1">
              <a:buNone/>
            </a:pPr>
            <a:endParaRPr lang="fa-IR" sz="1600" dirty="0" smtClean="0">
              <a:cs typeface="B Lotus" pitchFamily="2" charset="-78"/>
            </a:endParaRPr>
          </a:p>
          <a:p>
            <a:pPr marL="0" indent="0" algn="ctr" rtl="1">
              <a:buNone/>
            </a:pPr>
            <a:endParaRPr lang="fa-IR" sz="1600" dirty="0">
              <a:cs typeface="B Lotus" pitchFamily="2" charset="-78"/>
            </a:endParaRPr>
          </a:p>
          <a:p>
            <a:pPr marL="0" indent="0" algn="ctr" rtl="1">
              <a:buNone/>
            </a:pPr>
            <a:endParaRPr lang="fa-IR" sz="1600" dirty="0" smtClean="0">
              <a:cs typeface="B Lotus" pitchFamily="2" charset="-78"/>
            </a:endParaRPr>
          </a:p>
          <a:p>
            <a:pPr marL="0" indent="0" algn="ctr" rtl="1">
              <a:buNone/>
            </a:pPr>
            <a:endParaRPr lang="fa-IR" sz="1600" dirty="0">
              <a:cs typeface="B Lotus" pitchFamily="2" charset="-78"/>
            </a:endParaRPr>
          </a:p>
          <a:p>
            <a:pPr marL="0" indent="0" algn="ctr" rtl="1">
              <a:buNone/>
            </a:pPr>
            <a:endParaRPr lang="fa-IR" sz="1600" dirty="0" smtClean="0">
              <a:cs typeface="B Lotus" pitchFamily="2" charset="-78"/>
            </a:endParaRPr>
          </a:p>
          <a:p>
            <a:pPr marL="0" indent="0" algn="ctr" rtl="1">
              <a:buNone/>
            </a:pPr>
            <a:endParaRPr lang="fa-IR" sz="1600" dirty="0">
              <a:cs typeface="B Lotus" pitchFamily="2" charset="-78"/>
            </a:endParaRPr>
          </a:p>
          <a:p>
            <a:pPr marL="0" indent="0" algn="ctr" rtl="1">
              <a:buNone/>
            </a:pPr>
            <a:endParaRPr lang="fa-IR" sz="1600" dirty="0" smtClean="0">
              <a:cs typeface="B Lotus" pitchFamily="2" charset="-78"/>
            </a:endParaRPr>
          </a:p>
          <a:p>
            <a:pPr marL="0" indent="0" algn="ctr" rtl="1">
              <a:buNone/>
            </a:pPr>
            <a:endParaRPr lang="fa-IR" sz="1600" dirty="0">
              <a:cs typeface="B Lotus" pitchFamily="2" charset="-78"/>
            </a:endParaRPr>
          </a:p>
          <a:p>
            <a:pPr marL="0" indent="0" algn="ctr" rtl="1">
              <a:buNone/>
            </a:pPr>
            <a:r>
              <a:rPr lang="fa-IR" sz="1600" dirty="0" smtClean="0">
                <a:cs typeface="B Lotus" pitchFamily="2" charset="-78"/>
              </a:rPr>
              <a:t>تقسیمات کشوری </a:t>
            </a:r>
            <a:r>
              <a:rPr lang="fa-IR" sz="1600" dirty="0">
                <a:cs typeface="B Lotus" pitchFamily="2" charset="-78"/>
              </a:rPr>
              <a:t>ایران در اواخر دوره قاجار تا 1316 خورشیدی</a:t>
            </a:r>
            <a:endParaRPr lang="en-US" sz="1600" dirty="0">
              <a:cs typeface="B Lotus" pitchFamily="2" charset="-78"/>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81200" y="933994"/>
            <a:ext cx="4202004" cy="3095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Date Placeholder 4"/>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38214417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37160"/>
          </a:xfrm>
        </p:spPr>
        <p:txBody>
          <a:bodyPr>
            <a:normAutofit fontScale="90000"/>
          </a:bodyPr>
          <a:lstStyle/>
          <a:p>
            <a:endParaRPr lang="en-US" dirty="0"/>
          </a:p>
        </p:txBody>
      </p:sp>
      <p:sp>
        <p:nvSpPr>
          <p:cNvPr id="3" name="Content Placeholder 2"/>
          <p:cNvSpPr>
            <a:spLocks noGrp="1"/>
          </p:cNvSpPr>
          <p:nvPr>
            <p:ph idx="1"/>
          </p:nvPr>
        </p:nvSpPr>
        <p:spPr>
          <a:xfrm>
            <a:off x="457200" y="533400"/>
            <a:ext cx="7239000" cy="5922336"/>
          </a:xfrm>
        </p:spPr>
        <p:txBody>
          <a:bodyPr/>
          <a:lstStyle/>
          <a:p>
            <a:pPr marL="0" indent="0" algn="r" rtl="1">
              <a:buNone/>
            </a:pPr>
            <a:r>
              <a:rPr lang="fa-IR" b="1" dirty="0">
                <a:solidFill>
                  <a:schemeClr val="bg2">
                    <a:lumMod val="25000"/>
                  </a:schemeClr>
                </a:solidFill>
                <a:cs typeface="B Lotus" pitchFamily="2" charset="-78"/>
              </a:rPr>
              <a:t>عناصر تقسیمات كشوری (پس از انقلاب)</a:t>
            </a:r>
            <a:endParaRPr lang="en-US" dirty="0">
              <a:solidFill>
                <a:schemeClr val="bg2">
                  <a:lumMod val="25000"/>
                </a:schemeClr>
              </a:solidFill>
              <a:cs typeface="B Lotus" pitchFamily="2" charset="-78"/>
            </a:endParaRPr>
          </a:p>
          <a:p>
            <a:pPr marL="0" indent="0" algn="r" rtl="1">
              <a:buNone/>
            </a:pPr>
            <a:r>
              <a:rPr lang="fa-IR" sz="2000" dirty="0" smtClean="0">
                <a:cs typeface="B Lotus" pitchFamily="2" charset="-78"/>
              </a:rPr>
              <a:t>1</a:t>
            </a:r>
            <a:r>
              <a:rPr lang="fa-IR" dirty="0" smtClean="0">
                <a:cs typeface="B Lotus" pitchFamily="2" charset="-78"/>
              </a:rPr>
              <a:t>-</a:t>
            </a:r>
            <a:r>
              <a:rPr lang="ar-SA" sz="2000" dirty="0">
                <a:cs typeface="B Lotus" pitchFamily="2" charset="-78"/>
              </a:rPr>
              <a:t>روستا </a:t>
            </a:r>
            <a:endParaRPr lang="fa-IR" sz="2000" dirty="0" smtClean="0">
              <a:cs typeface="B Lotus" pitchFamily="2" charset="-78"/>
            </a:endParaRPr>
          </a:p>
          <a:p>
            <a:pPr marL="0" indent="0" algn="r" rtl="1">
              <a:buNone/>
            </a:pPr>
            <a:r>
              <a:rPr lang="fa-IR" sz="2000" dirty="0" smtClean="0">
                <a:cs typeface="B Lotus" pitchFamily="2" charset="-78"/>
              </a:rPr>
              <a:t>2-</a:t>
            </a:r>
            <a:r>
              <a:rPr lang="ar-SA" sz="2000" dirty="0">
                <a:cs typeface="B Lotus" pitchFamily="2" charset="-78"/>
              </a:rPr>
              <a:t>دهستان </a:t>
            </a:r>
            <a:endParaRPr lang="fa-IR" sz="2000" dirty="0" smtClean="0">
              <a:cs typeface="B Lotus" pitchFamily="2" charset="-78"/>
            </a:endParaRPr>
          </a:p>
          <a:p>
            <a:pPr marL="0" indent="0" algn="r" rtl="1">
              <a:buNone/>
            </a:pPr>
            <a:r>
              <a:rPr lang="fa-IR" sz="2000" dirty="0" smtClean="0">
                <a:cs typeface="B Lotus" pitchFamily="2" charset="-78"/>
              </a:rPr>
              <a:t>3-</a:t>
            </a:r>
            <a:r>
              <a:rPr lang="ar-SA" sz="2000" dirty="0">
                <a:cs typeface="B Lotus" pitchFamily="2" charset="-78"/>
              </a:rPr>
              <a:t>شهر</a:t>
            </a:r>
            <a:endParaRPr lang="fa-IR" sz="2000" dirty="0" smtClean="0">
              <a:cs typeface="B Lotus" pitchFamily="2" charset="-78"/>
            </a:endParaRPr>
          </a:p>
          <a:p>
            <a:pPr marL="0" indent="0" algn="r" rtl="1">
              <a:buNone/>
            </a:pPr>
            <a:r>
              <a:rPr lang="fa-IR" sz="2000" dirty="0" smtClean="0">
                <a:cs typeface="B Lotus" pitchFamily="2" charset="-78"/>
              </a:rPr>
              <a:t>4-</a:t>
            </a:r>
            <a:r>
              <a:rPr lang="ar-SA" sz="2000" dirty="0">
                <a:cs typeface="B Lotus" pitchFamily="2" charset="-78"/>
              </a:rPr>
              <a:t>بخش </a:t>
            </a:r>
            <a:endParaRPr lang="fa-IR" sz="2000" dirty="0" smtClean="0">
              <a:cs typeface="B Lotus" pitchFamily="2" charset="-78"/>
            </a:endParaRPr>
          </a:p>
          <a:p>
            <a:pPr marL="0" indent="0" algn="r" rtl="1">
              <a:buNone/>
            </a:pPr>
            <a:r>
              <a:rPr lang="fa-IR" sz="2000" dirty="0" smtClean="0">
                <a:cs typeface="B Lotus" pitchFamily="2" charset="-78"/>
              </a:rPr>
              <a:t>5-</a:t>
            </a:r>
            <a:r>
              <a:rPr lang="ar-SA" sz="2000" dirty="0">
                <a:cs typeface="B Lotus" pitchFamily="2" charset="-78"/>
              </a:rPr>
              <a:t>شهرستان </a:t>
            </a:r>
            <a:endParaRPr lang="fa-IR" sz="2000" dirty="0" smtClean="0">
              <a:cs typeface="B Lotus" pitchFamily="2" charset="-78"/>
            </a:endParaRPr>
          </a:p>
          <a:p>
            <a:pPr marL="0" indent="0" algn="r" rtl="1">
              <a:buNone/>
            </a:pPr>
            <a:r>
              <a:rPr lang="fa-IR" sz="2000" dirty="0" smtClean="0">
                <a:cs typeface="B Lotus" pitchFamily="2" charset="-78"/>
              </a:rPr>
              <a:t>6-</a:t>
            </a:r>
            <a:r>
              <a:rPr lang="ar-SA" sz="2000" dirty="0">
                <a:cs typeface="B Lotus" pitchFamily="2" charset="-78"/>
              </a:rPr>
              <a:t> استان </a:t>
            </a:r>
            <a:endParaRPr lang="fa-IR" sz="2000" dirty="0" smtClean="0">
              <a:cs typeface="B Lotus" pitchFamily="2" charset="-78"/>
            </a:endParaRPr>
          </a:p>
          <a:p>
            <a:pPr marL="0" indent="0" algn="r" rtl="1">
              <a:buNone/>
            </a:pPr>
            <a:r>
              <a:rPr lang="fa-IR" sz="2000" dirty="0" smtClean="0">
                <a:cs typeface="B Lotus" pitchFamily="2" charset="-78"/>
              </a:rPr>
              <a:t>7-</a:t>
            </a:r>
            <a:r>
              <a:rPr lang="ar-SA" sz="2000" dirty="0">
                <a:cs typeface="B Lotus" pitchFamily="2" charset="-78"/>
              </a:rPr>
              <a:t>کشور</a:t>
            </a:r>
            <a:endParaRPr lang="en-US" sz="2000" dirty="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23377096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381000"/>
            <a:ext cx="7239000" cy="6074736"/>
          </a:xfrm>
        </p:spPr>
        <p:txBody>
          <a:bodyPr>
            <a:normAutofit/>
          </a:bodyPr>
          <a:lstStyle/>
          <a:p>
            <a:pPr marL="0" indent="0" algn="just" rtl="1">
              <a:buNone/>
            </a:pPr>
            <a:r>
              <a:rPr lang="ar-SA" b="1" dirty="0">
                <a:solidFill>
                  <a:schemeClr val="bg2">
                    <a:lumMod val="25000"/>
                  </a:schemeClr>
                </a:solidFill>
                <a:cs typeface="B Lotus" pitchFamily="2" charset="-78"/>
              </a:rPr>
              <a:t>رشد و توسعه</a:t>
            </a:r>
            <a:endParaRPr lang="en-US" dirty="0">
              <a:solidFill>
                <a:schemeClr val="bg2">
                  <a:lumMod val="25000"/>
                </a:schemeClr>
              </a:solidFill>
              <a:cs typeface="B Lotus" pitchFamily="2" charset="-78"/>
            </a:endParaRPr>
          </a:p>
          <a:p>
            <a:pPr lvl="0" algn="just" rtl="1"/>
            <a:r>
              <a:rPr lang="ar-SA" sz="2000" dirty="0">
                <a:cs typeface="B Lotus" pitchFamily="2" charset="-78"/>
              </a:rPr>
              <a:t>معناي فراگير توسعه تا دهه 1960، مترادف با ايجاد و تداوم رشد اقتصادي بود كه اغلب با رشد توليد ناخالص ملي (</a:t>
            </a:r>
            <a:r>
              <a:rPr lang="en-US" sz="2000" dirty="0">
                <a:cs typeface="B Lotus" pitchFamily="2" charset="-78"/>
              </a:rPr>
              <a:t>GNP</a:t>
            </a:r>
            <a:r>
              <a:rPr lang="ar-SA" sz="2000" dirty="0">
                <a:cs typeface="B Lotus" pitchFamily="2" charset="-78"/>
              </a:rPr>
              <a:t>)  و درآمد سرانه كشور سنجيده مي­شد. اما ابتدا ماهاتما گاندي و سپس دادلي سيرز به انتقاد از آن پرداختند؛ سيرز معيار رشد اقتصادي، آنهم با سنجش رشد توليد ناخالص ملي را ناكافي شمرده و معيارهاي ديگري، مانند توزيع درآمد، اشتغال و فقر را لازم دانست.</a:t>
            </a:r>
            <a:endParaRPr lang="en-US" sz="2000" dirty="0">
              <a:cs typeface="B Lotus" pitchFamily="2" charset="-78"/>
            </a:endParaRPr>
          </a:p>
          <a:p>
            <a:pPr lvl="0" algn="just" rtl="1"/>
            <a:r>
              <a:rPr lang="ar-SA" sz="2000" dirty="0">
                <a:cs typeface="B Lotus" pitchFamily="2" charset="-78"/>
              </a:rPr>
              <a:t>رشد، شرط لازم توسعه است، ولي شرط كافي نيست.</a:t>
            </a:r>
            <a:endParaRPr lang="en-US" sz="2000" dirty="0">
              <a:cs typeface="B Lotus" pitchFamily="2" charset="-78"/>
            </a:endParaRPr>
          </a:p>
          <a:p>
            <a:pPr lvl="0" algn="just" rtl="1"/>
            <a:r>
              <a:rPr lang="ar-SA" sz="2000" dirty="0">
                <a:cs typeface="B Lotus" pitchFamily="2" charset="-78"/>
              </a:rPr>
              <a:t>رشد، مفهومي كمي است، ولي توسعه هم داراي مفهوم كمي و هم كيفي است.</a:t>
            </a:r>
            <a:endParaRPr lang="en-US" sz="2000" dirty="0">
              <a:cs typeface="B Lotus" pitchFamily="2" charset="-78"/>
            </a:endParaRPr>
          </a:p>
          <a:p>
            <a:pPr lvl="0" algn="just" rtl="1"/>
            <a:r>
              <a:rPr lang="ar-SA" sz="2000" dirty="0">
                <a:cs typeface="B Lotus" pitchFamily="2" charset="-78"/>
              </a:rPr>
              <a:t>توسعه شهري، يعني گسترش هماهنگ و متعادل سطح اختصاص­داده شده به ساختمان­هاي مسكوني در يك شهر با سطوح مورد نياز ساير كاربري­ها و همچنين تجهيز اين سطوح به تاسيسات، امكانات و تجهيزات مورد نياز و در سطحي استاندارد و قابل قبول. در توسعه شهري بايد به برابري و تعادل بين كيفيت و كميت آنچه كه احداث مي­شود از يك سو و از سوي ديگر به تعداد و اندازه جمعيت شهري اهميت داد.</a:t>
            </a:r>
            <a:endParaRPr lang="en-US" sz="2000" dirty="0">
              <a:cs typeface="B Lotus" pitchFamily="2" charset="-78"/>
            </a:endParaRPr>
          </a:p>
          <a:p>
            <a:pPr lvl="0" algn="just" rtl="1"/>
            <a:r>
              <a:rPr lang="ar-SA" sz="2000" dirty="0">
                <a:cs typeface="B Lotus" pitchFamily="2" charset="-78"/>
              </a:rPr>
              <a:t>رشد شهري، گسترش خودرو و بي­رويه شهرك ها و مناطق مسكوني و افزايش بي­اصول و نابرابر سطوح مختلف شهري است.</a:t>
            </a:r>
            <a:endParaRPr lang="en-US" sz="2000" dirty="0">
              <a:cs typeface="B Lotus" pitchFamily="2" charset="-78"/>
            </a:endParaRPr>
          </a:p>
          <a:p>
            <a:pPr algn="just" rtl="1"/>
            <a:endParaRPr lang="en-US" sz="2000" dirty="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28783147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381000"/>
            <a:ext cx="7239000" cy="6074736"/>
          </a:xfrm>
        </p:spPr>
        <p:txBody>
          <a:bodyPr/>
          <a:lstStyle/>
          <a:p>
            <a:pPr marL="0" indent="0" algn="r" rtl="1">
              <a:buNone/>
            </a:pPr>
            <a:r>
              <a:rPr lang="ar-SA" b="1" dirty="0">
                <a:solidFill>
                  <a:schemeClr val="bg2">
                    <a:lumMod val="25000"/>
                  </a:schemeClr>
                </a:solidFill>
                <a:cs typeface="B Lotus" pitchFamily="2" charset="-78"/>
              </a:rPr>
              <a:t>مهاجرت</a:t>
            </a:r>
            <a:endParaRPr lang="en-US" dirty="0">
              <a:solidFill>
                <a:schemeClr val="bg2">
                  <a:lumMod val="25000"/>
                </a:schemeClr>
              </a:solidFill>
              <a:cs typeface="B Lotus" pitchFamily="2" charset="-78"/>
            </a:endParaRPr>
          </a:p>
          <a:p>
            <a:pPr lvl="0" algn="r" rtl="1"/>
            <a:r>
              <a:rPr lang="ar-SA" sz="2000" dirty="0">
                <a:cs typeface="B Lotus" pitchFamily="2" charset="-78"/>
              </a:rPr>
              <a:t>منظور از مهاجرت، حركت افراد از مبدأ به مقصد بوده و كسانی كه این جابجایی را دارند، مهاجر محسوب می‌شوند. مهاجرت دو نوع است: خروج از یك منطقه، كشور و بخش و ورود به یك محدوده جغرافیایی.</a:t>
            </a:r>
            <a:endParaRPr lang="en-US" sz="2000" dirty="0">
              <a:cs typeface="B Lotus" pitchFamily="2" charset="-78"/>
            </a:endParaRPr>
          </a:p>
          <a:p>
            <a:pPr lvl="0" algn="r" rtl="1"/>
            <a:r>
              <a:rPr lang="ar-SA" sz="2000" dirty="0">
                <a:cs typeface="B Lotus" pitchFamily="2" charset="-78"/>
              </a:rPr>
              <a:t>در جريان­هاي مهاجرتي، سه عامل بيش از همه موثر است</a:t>
            </a:r>
            <a:r>
              <a:rPr lang="ar-SA" sz="2000" dirty="0" smtClean="0">
                <a:cs typeface="B Lotus" pitchFamily="2" charset="-78"/>
              </a:rPr>
              <a:t>:</a:t>
            </a:r>
            <a:r>
              <a:rPr lang="fa-IR" sz="2000" dirty="0" smtClean="0">
                <a:cs typeface="B Lotus" pitchFamily="2" charset="-78"/>
              </a:rPr>
              <a:t> اشتغال- درآمد- امکانات</a:t>
            </a:r>
            <a:endParaRPr lang="en-US" sz="2000" dirty="0">
              <a:cs typeface="B Lotus" pitchFamily="2" charset="-78"/>
            </a:endParaRPr>
          </a:p>
          <a:p>
            <a:pPr lvl="0" algn="r" rtl="1"/>
            <a:r>
              <a:rPr lang="ar-SA" sz="2000" dirty="0">
                <a:cs typeface="B Lotus" pitchFamily="2" charset="-78"/>
              </a:rPr>
              <a:t>مهاجرت آونگي : مردم براي كار به شهر مي­آيند و سپس آخر شب به شهر خود بر مي‌گردند.</a:t>
            </a:r>
            <a:endParaRPr lang="en-US" sz="2000" dirty="0">
              <a:cs typeface="B Lotus" pitchFamily="2" charset="-78"/>
            </a:endParaRPr>
          </a:p>
          <a:p>
            <a:pPr marL="0" indent="0" algn="r" rtl="1">
              <a:buNone/>
            </a:pPr>
            <a:endParaRPr lang="en-US" dirty="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6728150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457200"/>
            <a:ext cx="7239000" cy="5998536"/>
          </a:xfrm>
        </p:spPr>
        <p:txBody>
          <a:bodyPr>
            <a:normAutofit/>
          </a:bodyPr>
          <a:lstStyle/>
          <a:p>
            <a:pPr marL="0" indent="0" algn="just" rtl="1">
              <a:buNone/>
            </a:pPr>
            <a:r>
              <a:rPr lang="ar-SA" b="1" dirty="0" smtClean="0">
                <a:cs typeface="B Lotus" pitchFamily="2" charset="-78"/>
              </a:rPr>
              <a:t>حومه</a:t>
            </a:r>
            <a:endParaRPr lang="fa-IR" b="1" dirty="0" smtClean="0">
              <a:cs typeface="B Lotus" pitchFamily="2" charset="-78"/>
            </a:endParaRPr>
          </a:p>
          <a:p>
            <a:pPr lvl="0" algn="just" rtl="1"/>
            <a:r>
              <a:rPr lang="ar-SA" sz="2000" dirty="0">
                <a:cs typeface="B Lotus" pitchFamily="2" charset="-78"/>
              </a:rPr>
              <a:t>به طور كلی، حومه مفهومی جدید و مربوط به انقلاب صنعتی است. زیرا، به دلایل اداری یا كاركردی، ساكنان روستاها به شهرها آمدند و در حومه‌ها متمركز شدند و به تدریج در اطراف جاده‌های اصلی جایگزین گردیدند. حومه، همانند دیگر اشكال شهری، حالت كاربری نظام‌مند در فضا را یافته است. اولین مرحله شكل‌گیری حومه، در پی انقلاب صنعتی بوده است. این حومه‌ها بیشتر در اطراف شهرهای صنعتی، مثل پاریس یافت می‌شوند. كارخانه‌ها و سكونت‌گاه‌های كارگری، از عوامل اصلی پدید آمدن این حومه‌ها هستند. نیاز به فضای مناسب بازار، خصوصاً بازارهای مصرفی صنعتی، وجود رودخانه‌ها، كانال‌های آب، نزدیكی به جاده‌های اصلی را می‌توان از دیگر عوامل این پدیده شمرد.</a:t>
            </a:r>
            <a:endParaRPr lang="en-US" sz="2000" dirty="0">
              <a:cs typeface="B Lotus" pitchFamily="2" charset="-78"/>
            </a:endParaRPr>
          </a:p>
          <a:p>
            <a:pPr algn="just" rtl="1"/>
            <a:r>
              <a:rPr lang="ar-SA" sz="2000" dirty="0">
                <a:cs typeface="B Lotus" pitchFamily="2" charset="-78"/>
              </a:rPr>
              <a:t>در قرن بيستم، استفاده خانواده‌هاي شهري از اتومبيل، افزايش وسيله نقليه عمومي، گران شدن زمين در محدوده مركزي شهر و ساختن واحدهاي مسكوني از سوي شركت‌هاي ساختماني در مرزهاي دهشهر، حومه‌نشيني را رونق بخشيد</a:t>
            </a:r>
            <a:r>
              <a:rPr lang="ar-SA" sz="2000" dirty="0" smtClean="0">
                <a:cs typeface="B Lotus" pitchFamily="2" charset="-78"/>
              </a:rPr>
              <a:t>.</a:t>
            </a:r>
            <a:endParaRPr lang="fa-IR" sz="2000" dirty="0" smtClean="0">
              <a:cs typeface="B Lotus" pitchFamily="2" charset="-78"/>
            </a:endParaRPr>
          </a:p>
          <a:p>
            <a:pPr lvl="0" algn="just" rtl="1"/>
            <a:r>
              <a:rPr lang="ar-SA" sz="2000" dirty="0">
                <a:cs typeface="B Lotus" pitchFamily="2" charset="-78"/>
              </a:rPr>
              <a:t>حومه‌ها، تأمين­كننده نيروي كار شهري و مصرف­كننده كالاها و خدمات شهري هستند، در حالي كه شهرهاي اقماري، جذب كننده نيروي انساني و توليد كننده كالاها و خدمات هستند؛ در نتيجه، درجه وابستگي شهرهاي اقماري به شهر مركزي از حومه‌ها، بسيار كمتر است.</a:t>
            </a:r>
            <a:endParaRPr lang="en-US" sz="2000" dirty="0">
              <a:cs typeface="B Lotus" pitchFamily="2" charset="-78"/>
            </a:endParaRPr>
          </a:p>
          <a:p>
            <a:pPr marL="0" indent="0" algn="just" rtl="1">
              <a:buNone/>
            </a:pPr>
            <a:endParaRPr lang="en-US" sz="2000" dirty="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34735062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381000"/>
            <a:ext cx="7239000" cy="6074736"/>
          </a:xfrm>
        </p:spPr>
        <p:txBody>
          <a:bodyPr>
            <a:normAutofit/>
          </a:bodyPr>
          <a:lstStyle/>
          <a:p>
            <a:pPr lvl="0" algn="just" rtl="1"/>
            <a:r>
              <a:rPr lang="ar-SA" sz="2000" dirty="0">
                <a:cs typeface="B Lotus" pitchFamily="2" charset="-78"/>
              </a:rPr>
              <a:t>امتيازات حومه‌هاي شهري (در کشورهاي پيشرفته</a:t>
            </a:r>
            <a:r>
              <a:rPr lang="ar-SA" sz="2000" dirty="0" smtClean="0">
                <a:cs typeface="B Lotus" pitchFamily="2" charset="-78"/>
              </a:rPr>
              <a:t>)</a:t>
            </a:r>
            <a:r>
              <a:rPr lang="en-US" sz="2000" dirty="0" smtClean="0">
                <a:cs typeface="B Lotus" pitchFamily="2" charset="-78"/>
              </a:rPr>
              <a:t>:</a:t>
            </a:r>
            <a:endParaRPr lang="fa-IR" sz="2000" dirty="0" smtClean="0">
              <a:cs typeface="B Lotus" pitchFamily="2" charset="-78"/>
            </a:endParaRPr>
          </a:p>
          <a:p>
            <a:pPr marL="0" lvl="0" indent="0" algn="just" rtl="1">
              <a:buNone/>
            </a:pPr>
            <a:r>
              <a:rPr lang="fa-IR" sz="2000" dirty="0" smtClean="0">
                <a:cs typeface="B Lotus" pitchFamily="2" charset="-78"/>
              </a:rPr>
              <a:t>1-</a:t>
            </a:r>
            <a:r>
              <a:rPr lang="ar-SA" sz="2000" dirty="0">
                <a:cs typeface="B Lotus" pitchFamily="2" charset="-78"/>
              </a:rPr>
              <a:t>هر طبقه‌اي از جامعه در حومه ويژه‌اي زندگي مي‌كنند (اتومبيل، مهمترين عاملي است كه حومه‌هاي طبقاتي را از هم متمايز مي كند).</a:t>
            </a:r>
            <a:endParaRPr lang="fa-IR" sz="2000" dirty="0" smtClean="0">
              <a:cs typeface="B Lotus" pitchFamily="2" charset="-78"/>
            </a:endParaRPr>
          </a:p>
          <a:p>
            <a:pPr marL="0" lvl="0" indent="0" algn="just" rtl="1">
              <a:buNone/>
            </a:pPr>
            <a:r>
              <a:rPr lang="fa-IR" sz="2000" dirty="0" smtClean="0">
                <a:cs typeface="B Lotus" pitchFamily="2" charset="-78"/>
              </a:rPr>
              <a:t>2-</a:t>
            </a:r>
            <a:r>
              <a:rPr lang="ar-SA" sz="2000" dirty="0">
                <a:cs typeface="B Lotus" pitchFamily="2" charset="-78"/>
              </a:rPr>
              <a:t>اعتبار اجتماعي و فرهنگي بيشتر</a:t>
            </a:r>
            <a:endParaRPr lang="fa-IR" sz="2000" dirty="0" smtClean="0">
              <a:cs typeface="B Lotus" pitchFamily="2" charset="-78"/>
            </a:endParaRPr>
          </a:p>
          <a:p>
            <a:pPr marL="0" lvl="0" indent="0" algn="just" rtl="1">
              <a:buNone/>
            </a:pPr>
            <a:r>
              <a:rPr lang="fa-IR" sz="2000" dirty="0" smtClean="0">
                <a:cs typeface="B Lotus" pitchFamily="2" charset="-78"/>
              </a:rPr>
              <a:t>3-</a:t>
            </a:r>
            <a:r>
              <a:rPr lang="ar-SA" sz="2000" dirty="0">
                <a:cs typeface="B Lotus" pitchFamily="2" charset="-78"/>
              </a:rPr>
              <a:t>فضاهاي سبز و آزاد بيشتر</a:t>
            </a:r>
            <a:endParaRPr lang="fa-IR" sz="2000" dirty="0" smtClean="0">
              <a:cs typeface="B Lotus" pitchFamily="2" charset="-78"/>
            </a:endParaRPr>
          </a:p>
          <a:p>
            <a:pPr marL="0" lvl="0" indent="0" algn="just" rtl="1">
              <a:buNone/>
            </a:pPr>
            <a:r>
              <a:rPr lang="fa-IR" sz="2000" dirty="0" smtClean="0">
                <a:cs typeface="B Lotus" pitchFamily="2" charset="-78"/>
              </a:rPr>
              <a:t>4-</a:t>
            </a:r>
            <a:r>
              <a:rPr lang="ar-SA" sz="2000" dirty="0">
                <a:cs typeface="B Lotus" pitchFamily="2" charset="-78"/>
              </a:rPr>
              <a:t>نسل جوان دوست دارند در حومه‌ها و افراد پير در مركز و در نزديكي محل كارشان زندگي </a:t>
            </a:r>
            <a:r>
              <a:rPr lang="ar-SA" sz="2000" dirty="0" smtClean="0">
                <a:cs typeface="B Lotus" pitchFamily="2" charset="-78"/>
              </a:rPr>
              <a:t>كنند</a:t>
            </a:r>
            <a:r>
              <a:rPr lang="fa-IR" sz="2000" dirty="0" smtClean="0">
                <a:cs typeface="B Lotus" pitchFamily="2" charset="-78"/>
              </a:rPr>
              <a:t>.</a:t>
            </a:r>
            <a:endParaRPr lang="en-US" sz="2000" dirty="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21608055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381000"/>
            <a:ext cx="7239000" cy="6074736"/>
          </a:xfrm>
        </p:spPr>
        <p:txBody>
          <a:bodyPr>
            <a:normAutofit/>
          </a:bodyPr>
          <a:lstStyle/>
          <a:p>
            <a:pPr marL="0" indent="0" algn="just" rtl="1">
              <a:buNone/>
            </a:pPr>
            <a:r>
              <a:rPr lang="fa-IR" b="1" dirty="0">
                <a:solidFill>
                  <a:schemeClr val="bg2">
                    <a:lumMod val="25000"/>
                  </a:schemeClr>
                </a:solidFill>
                <a:cs typeface="B Lotus" pitchFamily="2" charset="-78"/>
              </a:rPr>
              <a:t>حاشيه‌نشينی</a:t>
            </a:r>
            <a:endParaRPr lang="en-US" dirty="0">
              <a:solidFill>
                <a:schemeClr val="bg2">
                  <a:lumMod val="25000"/>
                </a:schemeClr>
              </a:solidFill>
              <a:cs typeface="B Lotus" pitchFamily="2" charset="-78"/>
            </a:endParaRPr>
          </a:p>
          <a:p>
            <a:pPr lvl="0" algn="just" rtl="1"/>
            <a:r>
              <a:rPr lang="ar-SA" sz="2000" dirty="0">
                <a:cs typeface="B Lotus" pitchFamily="2" charset="-78"/>
              </a:rPr>
              <a:t>حاشيه‌نشين : سكونت در شهر، عدم جذب در نظام اقتصادي و اجتماعي و عدم استفاده از خدمات شهري</a:t>
            </a:r>
            <a:endParaRPr lang="en-US" sz="2000" dirty="0">
              <a:cs typeface="B Lotus" pitchFamily="2" charset="-78"/>
            </a:endParaRPr>
          </a:p>
          <a:p>
            <a:pPr lvl="0" algn="just" rtl="1"/>
            <a:r>
              <a:rPr lang="ar-SA" sz="2000" dirty="0">
                <a:cs typeface="B Lotus" pitchFamily="2" charset="-78"/>
              </a:rPr>
              <a:t>در مورد سابقه پيدايش حاشيه‌نشيني در تهران گفته شده كه بدون ترديد پس از كودتاي آمريكايي 28 مرداد (1332) اجتماعات آلونك‌نشين تهران با سرعت قد برافراشتند تا سريع شدن توسعه برون‌زاي كشور را طنين‌انداز شوند و نخستين اجتماعات آلونك‌نشين در گودهاي جنوب شهر تشكيل شدند. «حلب شهر» قديمي‌ترين اجتماع مورد مطالعه ظاهراً با چند خانوار در سال 1335 تاسيس شده و تا به امروز نيز به نوعي به حيات خود ادامه داده است.</a:t>
            </a:r>
            <a:endParaRPr lang="en-US" sz="2000" dirty="0">
              <a:cs typeface="B Lotus" pitchFamily="2" charset="-78"/>
            </a:endParaRPr>
          </a:p>
          <a:p>
            <a:pPr lvl="0" algn="just" rtl="1"/>
            <a:r>
              <a:rPr lang="ar-SA" sz="2000" dirty="0">
                <a:cs typeface="B Lotus" pitchFamily="2" charset="-78"/>
              </a:rPr>
              <a:t>بهترین روش برای ریشه­کن کردن حاشیه­نشینی، ایجاد مشاغل پایدار و توانمند­سازی گروه­های کم­درآمد است.</a:t>
            </a:r>
            <a:endParaRPr lang="en-US" sz="2000" dirty="0">
              <a:cs typeface="B Lotus" pitchFamily="2" charset="-78"/>
            </a:endParaRPr>
          </a:p>
          <a:p>
            <a:pPr marL="0" indent="0" algn="just" rtl="1">
              <a:buNone/>
            </a:pPr>
            <a:endParaRPr lang="en-US" dirty="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11654529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381000"/>
            <a:ext cx="7239000" cy="6074736"/>
          </a:xfrm>
        </p:spPr>
        <p:txBody>
          <a:bodyPr>
            <a:normAutofit/>
          </a:bodyPr>
          <a:lstStyle/>
          <a:p>
            <a:pPr marL="0" indent="0" algn="just" rtl="1">
              <a:buNone/>
            </a:pPr>
            <a:r>
              <a:rPr lang="fa-IR" sz="2000" b="1" dirty="0">
                <a:solidFill>
                  <a:schemeClr val="bg2">
                    <a:lumMod val="25000"/>
                  </a:schemeClr>
                </a:solidFill>
                <a:cs typeface="B Lotus" pitchFamily="2" charset="-78"/>
              </a:rPr>
              <a:t>منطقه‌بندی شهری (</a:t>
            </a:r>
            <a:r>
              <a:rPr lang="en-US" sz="2000" b="1" dirty="0">
                <a:solidFill>
                  <a:schemeClr val="bg2">
                    <a:lumMod val="25000"/>
                  </a:schemeClr>
                </a:solidFill>
                <a:cs typeface="B Lotus" pitchFamily="2" charset="-78"/>
              </a:rPr>
              <a:t>Zoning</a:t>
            </a:r>
            <a:r>
              <a:rPr lang="fa-IR" sz="2000" b="1" dirty="0">
                <a:solidFill>
                  <a:schemeClr val="bg2">
                    <a:lumMod val="25000"/>
                  </a:schemeClr>
                </a:solidFill>
                <a:cs typeface="B Lotus" pitchFamily="2" charset="-78"/>
              </a:rPr>
              <a:t>)</a:t>
            </a:r>
            <a:endParaRPr lang="en-US" sz="2000" dirty="0">
              <a:solidFill>
                <a:schemeClr val="bg2">
                  <a:lumMod val="25000"/>
                </a:schemeClr>
              </a:solidFill>
              <a:cs typeface="B Lotus" pitchFamily="2" charset="-78"/>
            </a:endParaRPr>
          </a:p>
          <a:p>
            <a:pPr lvl="0" algn="just" rtl="1"/>
            <a:r>
              <a:rPr lang="ar-SA" sz="2000" dirty="0">
                <a:cs typeface="B Lotus" pitchFamily="2" charset="-78"/>
              </a:rPr>
              <a:t>تقسیم یك شهر را به مناطق ویژه با مرزهای معین برای نقش‌پذیری هر یك از این مناطق، «منطقه‌بندی شهری» می‌گویند. منطقه‌بندی در واقع استفاده منطقی و نظام‌پذیر از زمین­های شهری در آینده است. در منطقه‌بندی سعی بر این است كه خدمات شهری مثل بیمارستان، مدرسه، مسجد، خیابان و محل­های گذران اوقات فراغت در هر منطقه با سهولت در دسترس همه مردم منطقه قرار گیرد.</a:t>
            </a:r>
            <a:endParaRPr lang="en-US" sz="2000" dirty="0">
              <a:cs typeface="B Lotus" pitchFamily="2" charset="-78"/>
            </a:endParaRPr>
          </a:p>
          <a:p>
            <a:pPr lvl="0" algn="just" rtl="1"/>
            <a:r>
              <a:rPr lang="ar-SA" sz="2000" dirty="0">
                <a:cs typeface="B Lotus" pitchFamily="2" charset="-78"/>
              </a:rPr>
              <a:t>اهداف منطقه‌بندي شهري</a:t>
            </a:r>
            <a:endParaRPr lang="en-US" sz="2000" dirty="0">
              <a:cs typeface="B Lotus" pitchFamily="2" charset="-78"/>
            </a:endParaRPr>
          </a:p>
          <a:p>
            <a:pPr marL="0" indent="0" algn="just" rtl="1">
              <a:buNone/>
            </a:pPr>
            <a:r>
              <a:rPr lang="fa-IR" sz="2000" dirty="0" smtClean="0">
                <a:cs typeface="B Lotus" pitchFamily="2" charset="-78"/>
              </a:rPr>
              <a:t>1-</a:t>
            </a:r>
            <a:r>
              <a:rPr lang="fa-IR" sz="2000" dirty="0">
                <a:cs typeface="B Lotus" pitchFamily="2" charset="-78"/>
              </a:rPr>
              <a:t>اختصاص ميزان معيني از زمين­هاي شهري به موضوع و كاركردي خاص </a:t>
            </a:r>
            <a:endParaRPr lang="fa-IR" sz="2000" dirty="0" smtClean="0">
              <a:cs typeface="B Lotus" pitchFamily="2" charset="-78"/>
            </a:endParaRPr>
          </a:p>
          <a:p>
            <a:pPr marL="0" indent="0" algn="just" rtl="1">
              <a:buNone/>
            </a:pPr>
            <a:r>
              <a:rPr lang="fa-IR" sz="2000" dirty="0" smtClean="0">
                <a:cs typeface="B Lotus" pitchFamily="2" charset="-78"/>
              </a:rPr>
              <a:t>2-</a:t>
            </a:r>
            <a:r>
              <a:rPr lang="fa-IR" sz="2000" dirty="0">
                <a:cs typeface="B Lotus" pitchFamily="2" charset="-78"/>
              </a:rPr>
              <a:t>كنترل استفاده از زمين و ارتفاع در بناي ساختمان­ها</a:t>
            </a:r>
            <a:endParaRPr lang="fa-IR" sz="2000" dirty="0" smtClean="0">
              <a:cs typeface="B Lotus" pitchFamily="2" charset="-78"/>
            </a:endParaRPr>
          </a:p>
          <a:p>
            <a:pPr marL="0" indent="0" algn="just" rtl="1">
              <a:buNone/>
            </a:pPr>
            <a:r>
              <a:rPr lang="fa-IR" sz="2000" dirty="0" smtClean="0">
                <a:cs typeface="B Lotus" pitchFamily="2" charset="-78"/>
              </a:rPr>
              <a:t>3-</a:t>
            </a:r>
            <a:r>
              <a:rPr lang="fa-IR" sz="2000" dirty="0">
                <a:cs typeface="B Lotus" pitchFamily="2" charset="-78"/>
              </a:rPr>
              <a:t>ايجاد هماهنگي لازم بين خدمات عمومي </a:t>
            </a:r>
            <a:endParaRPr lang="fa-IR" sz="2000" dirty="0" smtClean="0">
              <a:cs typeface="B Lotus" pitchFamily="2" charset="-78"/>
            </a:endParaRPr>
          </a:p>
          <a:p>
            <a:pPr marL="0" indent="0" algn="just" rtl="1">
              <a:buNone/>
            </a:pPr>
            <a:r>
              <a:rPr lang="fa-IR" sz="2000" dirty="0" smtClean="0">
                <a:cs typeface="B Lotus" pitchFamily="2" charset="-78"/>
              </a:rPr>
              <a:t>4-</a:t>
            </a:r>
            <a:r>
              <a:rPr lang="fa-IR" sz="2000" dirty="0">
                <a:cs typeface="B Lotus" pitchFamily="2" charset="-78"/>
              </a:rPr>
              <a:t>قراردادن امكانات لازم براي توسعه آينده شهر در اختيار برنامه</a:t>
            </a:r>
            <a:r>
              <a:rPr lang="en-US" sz="2000" dirty="0">
                <a:cs typeface="B Lotus" pitchFamily="2" charset="-78"/>
              </a:rPr>
              <a:t>­</a:t>
            </a:r>
            <a:r>
              <a:rPr lang="fa-IR" sz="2000" dirty="0">
                <a:cs typeface="B Lotus" pitchFamily="2" charset="-78"/>
              </a:rPr>
              <a:t>ريزان شهري </a:t>
            </a:r>
            <a:endParaRPr lang="fa-IR" sz="2000" dirty="0" smtClean="0">
              <a:cs typeface="B Lotus" pitchFamily="2" charset="-78"/>
            </a:endParaRPr>
          </a:p>
          <a:p>
            <a:pPr marL="0" indent="0" algn="just" rtl="1">
              <a:buNone/>
            </a:pPr>
            <a:r>
              <a:rPr lang="fa-IR" sz="2000" dirty="0" smtClean="0">
                <a:cs typeface="B Lotus" pitchFamily="2" charset="-78"/>
              </a:rPr>
              <a:t>5-</a:t>
            </a:r>
            <a:r>
              <a:rPr lang="fa-IR" sz="2000" dirty="0">
                <a:cs typeface="B Lotus" pitchFamily="2" charset="-78"/>
              </a:rPr>
              <a:t>پويا و فعال ساختن برنامه­ريزي شهري.</a:t>
            </a:r>
            <a:endParaRPr lang="en-US" sz="2000" dirty="0">
              <a:cs typeface="B Lotus" pitchFamily="2" charset="-78"/>
            </a:endParaRPr>
          </a:p>
          <a:p>
            <a:pPr marL="0" indent="0" algn="just" rtl="1">
              <a:buNone/>
            </a:pPr>
            <a:endParaRPr lang="fa-IR" sz="2000" dirty="0" smtClean="0">
              <a:cs typeface="B Lotus" pitchFamily="2" charset="-78"/>
            </a:endParaRPr>
          </a:p>
          <a:p>
            <a:pPr marL="0" indent="0" algn="just" rtl="1">
              <a:buNone/>
            </a:pPr>
            <a:endParaRPr lang="en-US" sz="2000" dirty="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1227738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37160"/>
          </a:xfrm>
        </p:spPr>
        <p:txBody>
          <a:bodyPr>
            <a:normAutofit fontScale="90000"/>
          </a:bodyPr>
          <a:lstStyle/>
          <a:p>
            <a:endParaRPr lang="en-US" dirty="0"/>
          </a:p>
        </p:txBody>
      </p:sp>
      <p:sp>
        <p:nvSpPr>
          <p:cNvPr id="3" name="Content Placeholder 2"/>
          <p:cNvSpPr>
            <a:spLocks noGrp="1"/>
          </p:cNvSpPr>
          <p:nvPr>
            <p:ph idx="1"/>
          </p:nvPr>
        </p:nvSpPr>
        <p:spPr>
          <a:xfrm>
            <a:off x="457200" y="533400"/>
            <a:ext cx="7239000" cy="5922336"/>
          </a:xfrm>
        </p:spPr>
        <p:txBody>
          <a:bodyPr>
            <a:normAutofit lnSpcReduction="10000"/>
          </a:bodyPr>
          <a:lstStyle/>
          <a:p>
            <a:pPr lvl="0" algn="just" rtl="1">
              <a:lnSpc>
                <a:spcPct val="110000"/>
              </a:lnSpc>
            </a:pPr>
            <a:r>
              <a:rPr lang="ar-SA" sz="2000" dirty="0">
                <a:cs typeface="B Lotus" pitchFamily="2" charset="-78"/>
              </a:rPr>
              <a:t>در ايران، از سال 1335 به اين طرف، سكونت­گاه‌ها و مراكز تراكم انساني بيش از پنج هزار نفر جمعيت شهر شناخته شده بود و در سرشماري سال 1365 به نقاطي كه در زمان سرشماري داراي شهرداري بوده‌اند شهر گفته‌اند و اخيراً طبق قانون تقسيمات كشوري مصوب مجلس شوراي اسلامي تعداد جمعيت شهر به 10000 نفر افزايش يافته است.</a:t>
            </a:r>
            <a:endParaRPr lang="en-US" sz="2000" dirty="0">
              <a:cs typeface="B Lotus" pitchFamily="2" charset="-78"/>
            </a:endParaRPr>
          </a:p>
          <a:p>
            <a:pPr algn="just" rtl="1">
              <a:lnSpc>
                <a:spcPct val="110000"/>
              </a:lnSpc>
            </a:pPr>
            <a:r>
              <a:rPr lang="ar-SA" sz="2000" dirty="0"/>
              <a:t>ا</a:t>
            </a:r>
            <a:r>
              <a:rPr lang="ar-SA" sz="2000" dirty="0">
                <a:cs typeface="B Lotus" pitchFamily="2" charset="-78"/>
              </a:rPr>
              <a:t>مروزه شهر به مكاني اتلاق مي­شود كه شهرداري داشته باشد. </a:t>
            </a:r>
            <a:endParaRPr lang="fa-IR" sz="2000" dirty="0" smtClean="0">
              <a:cs typeface="B Lotus" pitchFamily="2" charset="-78"/>
            </a:endParaRPr>
          </a:p>
          <a:p>
            <a:pPr lvl="0" algn="just" rtl="1">
              <a:lnSpc>
                <a:spcPct val="110000"/>
              </a:lnSpc>
            </a:pPr>
            <a:r>
              <a:rPr lang="ar-SA" sz="2000" dirty="0">
                <a:cs typeface="B Lotus" pitchFamily="2" charset="-78"/>
              </a:rPr>
              <a:t>به طور كلي شهر داراي دو نقش اساسي مي­باشد: </a:t>
            </a:r>
            <a:endParaRPr lang="fa-IR" sz="2000" dirty="0" smtClean="0">
              <a:cs typeface="B Lotus" pitchFamily="2" charset="-78"/>
            </a:endParaRPr>
          </a:p>
          <a:p>
            <a:pPr marL="0" lvl="0" indent="0" algn="just" rtl="1">
              <a:lnSpc>
                <a:spcPct val="110000"/>
              </a:lnSpc>
              <a:buNone/>
            </a:pPr>
            <a:r>
              <a:rPr lang="fa-IR" sz="2000" dirty="0" smtClean="0">
                <a:cs typeface="B Lotus" pitchFamily="2" charset="-78"/>
              </a:rPr>
              <a:t>1- </a:t>
            </a:r>
            <a:r>
              <a:rPr lang="ar-SA" sz="2000" dirty="0" smtClean="0">
                <a:cs typeface="B Lotus" pitchFamily="2" charset="-78"/>
              </a:rPr>
              <a:t>مركزيت</a:t>
            </a:r>
            <a:endParaRPr lang="fa-IR" sz="2000" dirty="0" smtClean="0">
              <a:cs typeface="B Lotus" pitchFamily="2" charset="-78"/>
            </a:endParaRPr>
          </a:p>
          <a:p>
            <a:pPr marL="0" lvl="0" indent="0" algn="just" rtl="1">
              <a:lnSpc>
                <a:spcPct val="110000"/>
              </a:lnSpc>
              <a:buNone/>
            </a:pPr>
            <a:r>
              <a:rPr lang="fa-IR" sz="2000" dirty="0" smtClean="0">
                <a:cs typeface="B Lotus" pitchFamily="2" charset="-78"/>
              </a:rPr>
              <a:t>2-</a:t>
            </a:r>
            <a:r>
              <a:rPr lang="ar-SA" sz="2000" dirty="0">
                <a:cs typeface="B Lotus" pitchFamily="2" charset="-78"/>
              </a:rPr>
              <a:t>گرهي </a:t>
            </a:r>
            <a:endParaRPr lang="fa-IR" sz="2000" dirty="0" smtClean="0">
              <a:cs typeface="B Lotus" pitchFamily="2" charset="-78"/>
            </a:endParaRPr>
          </a:p>
          <a:p>
            <a:pPr marL="0" indent="0" algn="just" rtl="1">
              <a:lnSpc>
                <a:spcPct val="110000"/>
              </a:lnSpc>
              <a:buNone/>
            </a:pPr>
            <a:r>
              <a:rPr lang="ar-SA" sz="2000" dirty="0">
                <a:cs typeface="B Lotus" pitchFamily="2" charset="-78"/>
              </a:rPr>
              <a:t>مركزيت: شهر به عنوان مركزي محسوب مي­شود كه به جمعيت خود و اطراف سرويس مي­دهد.</a:t>
            </a:r>
            <a:endParaRPr lang="en-US" sz="2000" dirty="0">
              <a:cs typeface="B Lotus" pitchFamily="2" charset="-78"/>
            </a:endParaRPr>
          </a:p>
          <a:p>
            <a:pPr marL="0" indent="0" algn="just" rtl="1">
              <a:lnSpc>
                <a:spcPct val="110000"/>
              </a:lnSpc>
              <a:buNone/>
            </a:pPr>
            <a:r>
              <a:rPr lang="ar-SA" sz="2000" dirty="0">
                <a:cs typeface="B Lotus" pitchFamily="2" charset="-78"/>
              </a:rPr>
              <a:t>گرهي: شهر در يك منطقه به عنوان يك نقطه نقش بازي مي­كند</a:t>
            </a:r>
            <a:r>
              <a:rPr lang="ar-SA" sz="2000" dirty="0" smtClean="0">
                <a:cs typeface="B Lotus" pitchFamily="2" charset="-78"/>
              </a:rPr>
              <a:t>.</a:t>
            </a:r>
            <a:endParaRPr lang="fa-IR" sz="2000" dirty="0" smtClean="0">
              <a:cs typeface="B Lotus" pitchFamily="2" charset="-78"/>
            </a:endParaRPr>
          </a:p>
          <a:p>
            <a:pPr algn="just" rtl="1">
              <a:lnSpc>
                <a:spcPct val="110000"/>
              </a:lnSpc>
            </a:pPr>
            <a:r>
              <a:rPr lang="ar-SA" sz="2000" dirty="0" smtClean="0">
                <a:cs typeface="B Lotus" pitchFamily="2" charset="-78"/>
              </a:rPr>
              <a:t>اكثر </a:t>
            </a:r>
            <a:r>
              <a:rPr lang="ar-SA" sz="2000" dirty="0">
                <a:cs typeface="B Lotus" pitchFamily="2" charset="-78"/>
              </a:rPr>
              <a:t>كشورها، جمعيتي بين 2000 الي 5000 نفر را براي تعريف شهر انتخاب كرده‌اند.</a:t>
            </a:r>
            <a:endParaRPr lang="en-US" sz="2000" dirty="0">
              <a:cs typeface="B Lotus" pitchFamily="2" charset="-78"/>
            </a:endParaRPr>
          </a:p>
          <a:p>
            <a:pPr algn="just" rtl="1">
              <a:lnSpc>
                <a:spcPct val="110000"/>
              </a:lnSpc>
            </a:pPr>
            <a:r>
              <a:rPr lang="ar-SA" sz="2000" dirty="0">
                <a:cs typeface="B Lotus" pitchFamily="2" charset="-78"/>
              </a:rPr>
              <a:t>تشخيص و شناخت شهر، موكول به پيشنهاد وزارت كشور و تصويب هيئت وزيران مي‌شود.</a:t>
            </a:r>
            <a:endParaRPr lang="en-US" sz="2000" dirty="0">
              <a:cs typeface="B Lotus" pitchFamily="2" charset="-78"/>
            </a:endParaRPr>
          </a:p>
          <a:p>
            <a:pPr algn="just" rtl="1">
              <a:lnSpc>
                <a:spcPct val="110000"/>
              </a:lnSpc>
            </a:pPr>
            <a:r>
              <a:rPr lang="ar-SA" sz="2000" dirty="0">
                <a:cs typeface="B Lotus" pitchFamily="2" charset="-78"/>
              </a:rPr>
              <a:t>جهت اينكه محلي تبديل به شهر گردد، وزارت كشور پيشنهاد مي دهد و هيئت وزيران تصويب مي­كند.</a:t>
            </a:r>
            <a:endParaRPr lang="en-US" sz="2000" dirty="0">
              <a:cs typeface="B Lotus" pitchFamily="2" charset="-78"/>
            </a:endParaRPr>
          </a:p>
          <a:p>
            <a:pPr lvl="0" algn="just" rtl="1">
              <a:lnSpc>
                <a:spcPct val="110000"/>
              </a:lnSpc>
            </a:pPr>
            <a:endParaRPr lang="fa-IR" sz="2000" dirty="0" smtClean="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292697472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457200"/>
            <a:ext cx="7239000" cy="5998536"/>
          </a:xfrm>
        </p:spPr>
        <p:txBody>
          <a:bodyPr>
            <a:noAutofit/>
          </a:bodyPr>
          <a:lstStyle/>
          <a:p>
            <a:pPr lvl="0" algn="just" rtl="1"/>
            <a:r>
              <a:rPr lang="ar-SA" sz="2000" dirty="0">
                <a:cs typeface="B Lotus" pitchFamily="2" charset="-78"/>
              </a:rPr>
              <a:t>مشخصات (ويژگي­هاي) منطقه‌بندي </a:t>
            </a:r>
            <a:r>
              <a:rPr lang="ar-SA" sz="2000" dirty="0" smtClean="0">
                <a:cs typeface="B Lotus" pitchFamily="2" charset="-78"/>
              </a:rPr>
              <a:t>شهري</a:t>
            </a:r>
            <a:endParaRPr lang="fa-IR" sz="2000" dirty="0" smtClean="0">
              <a:cs typeface="B Lotus" pitchFamily="2" charset="-78"/>
            </a:endParaRPr>
          </a:p>
          <a:p>
            <a:pPr marL="0" lvl="0" indent="0" algn="just" rtl="1">
              <a:buNone/>
            </a:pPr>
            <a:r>
              <a:rPr lang="fa-IR" sz="2000" dirty="0" smtClean="0">
                <a:cs typeface="B Lotus" pitchFamily="2" charset="-78"/>
              </a:rPr>
              <a:t>1-</a:t>
            </a:r>
            <a:r>
              <a:rPr lang="fa-IR" sz="2000" dirty="0">
                <a:cs typeface="B Lotus" pitchFamily="2" charset="-78"/>
              </a:rPr>
              <a:t>تراكمي </a:t>
            </a:r>
            <a:endParaRPr lang="fa-IR" sz="2000" dirty="0" smtClean="0">
              <a:cs typeface="B Lotus" pitchFamily="2" charset="-78"/>
            </a:endParaRPr>
          </a:p>
          <a:p>
            <a:pPr marL="0" lvl="0" indent="0" algn="just" rtl="1">
              <a:buNone/>
            </a:pPr>
            <a:r>
              <a:rPr lang="fa-IR" sz="2000" dirty="0" smtClean="0">
                <a:cs typeface="B Lotus" pitchFamily="2" charset="-78"/>
              </a:rPr>
              <a:t>2-</a:t>
            </a:r>
            <a:r>
              <a:rPr lang="fa-IR" sz="2000" dirty="0">
                <a:cs typeface="B Lotus" pitchFamily="2" charset="-78"/>
              </a:rPr>
              <a:t>ارتفاعي</a:t>
            </a:r>
            <a:endParaRPr lang="fa-IR" sz="2000" dirty="0" smtClean="0">
              <a:cs typeface="B Lotus" pitchFamily="2" charset="-78"/>
            </a:endParaRPr>
          </a:p>
          <a:p>
            <a:pPr marL="0" lvl="0" indent="0" algn="just" rtl="1">
              <a:buNone/>
            </a:pPr>
            <a:r>
              <a:rPr lang="fa-IR" sz="2000" dirty="0" smtClean="0">
                <a:cs typeface="B Lotus" pitchFamily="2" charset="-78"/>
              </a:rPr>
              <a:t>3-</a:t>
            </a:r>
            <a:r>
              <a:rPr lang="fa-IR" sz="2000" dirty="0">
                <a:cs typeface="B Lotus" pitchFamily="2" charset="-78"/>
              </a:rPr>
              <a:t>كاربري</a:t>
            </a:r>
            <a:endParaRPr lang="en-US" sz="2000" dirty="0">
              <a:cs typeface="B Lotus" pitchFamily="2" charset="-78"/>
            </a:endParaRPr>
          </a:p>
          <a:p>
            <a:pPr lvl="0" algn="just" rtl="1"/>
            <a:r>
              <a:rPr lang="ar-SA" sz="2000" dirty="0">
                <a:cs typeface="B Lotus" pitchFamily="2" charset="-78"/>
              </a:rPr>
              <a:t>امتيازات </a:t>
            </a:r>
            <a:r>
              <a:rPr lang="ar-SA" sz="2000" dirty="0" smtClean="0">
                <a:cs typeface="B Lotus" pitchFamily="2" charset="-78"/>
              </a:rPr>
              <a:t>منطقه‌بندي</a:t>
            </a:r>
            <a:endParaRPr lang="fa-IR" sz="2000" dirty="0" smtClean="0">
              <a:cs typeface="B Lotus" pitchFamily="2" charset="-78"/>
            </a:endParaRPr>
          </a:p>
          <a:p>
            <a:pPr marL="0" indent="0" algn="just" rtl="1">
              <a:buNone/>
            </a:pPr>
            <a:r>
              <a:rPr lang="fa-IR" sz="2000" dirty="0" smtClean="0">
                <a:cs typeface="B Lotus" pitchFamily="2" charset="-78"/>
              </a:rPr>
              <a:t>1-</a:t>
            </a:r>
            <a:r>
              <a:rPr lang="fa-IR" sz="2000" dirty="0">
                <a:cs typeface="B Lotus" pitchFamily="2" charset="-78"/>
              </a:rPr>
              <a:t>توسعة شهري را در آينده با نظام منطقي و با در نظر گرفتن رفاه عمومي، سامان مي‌بخشد</a:t>
            </a:r>
            <a:r>
              <a:rPr lang="fa-IR" sz="2000" dirty="0" smtClean="0">
                <a:cs typeface="B Lotus" pitchFamily="2" charset="-78"/>
              </a:rPr>
              <a:t>.</a:t>
            </a:r>
          </a:p>
          <a:p>
            <a:pPr marL="0" indent="0" algn="just" rtl="1">
              <a:buNone/>
            </a:pPr>
            <a:r>
              <a:rPr lang="fa-IR" sz="2000" dirty="0" smtClean="0">
                <a:cs typeface="B Lotus" pitchFamily="2" charset="-78"/>
              </a:rPr>
              <a:t>2-</a:t>
            </a:r>
            <a:r>
              <a:rPr lang="fa-IR" sz="2000" dirty="0">
                <a:cs typeface="B Lotus" pitchFamily="2" charset="-78"/>
              </a:rPr>
              <a:t>پراكندگي جمعيت شهري را با توجه به كاركردهاي مناطق داخلي شهر، بصورت متوازن و متعادل در مي‌آورد و از تراكم در بخش معيني از شهر جلوگيري مي‌كند</a:t>
            </a:r>
            <a:r>
              <a:rPr lang="fa-IR" sz="2000" dirty="0" smtClean="0">
                <a:cs typeface="B Lotus" pitchFamily="2" charset="-78"/>
              </a:rPr>
              <a:t>.</a:t>
            </a:r>
          </a:p>
          <a:p>
            <a:pPr marL="0" indent="0" algn="just" rtl="1">
              <a:buNone/>
            </a:pPr>
            <a:r>
              <a:rPr lang="fa-IR" sz="2000" dirty="0" smtClean="0">
                <a:cs typeface="B Lotus" pitchFamily="2" charset="-78"/>
              </a:rPr>
              <a:t>3-</a:t>
            </a:r>
            <a:r>
              <a:rPr lang="fa-IR" sz="2000" dirty="0">
                <a:cs typeface="B Lotus" pitchFamily="2" charset="-78"/>
              </a:rPr>
              <a:t>نيازهاي عمومي جامعة شهري را از نظر تامين پارك</a:t>
            </a:r>
            <a:r>
              <a:rPr lang="en-US" sz="2000" dirty="0">
                <a:cs typeface="B Lotus" pitchFamily="2" charset="-78"/>
              </a:rPr>
              <a:t>­</a:t>
            </a:r>
            <a:r>
              <a:rPr lang="fa-IR" sz="2000" dirty="0">
                <a:cs typeface="B Lotus" pitchFamily="2" charset="-78"/>
              </a:rPr>
              <a:t>ها، مدارس، فروشگاه</a:t>
            </a:r>
            <a:r>
              <a:rPr lang="en-US" sz="2000" dirty="0">
                <a:cs typeface="B Lotus" pitchFamily="2" charset="-78"/>
              </a:rPr>
              <a:t>­</a:t>
            </a:r>
            <a:r>
              <a:rPr lang="fa-IR" sz="2000" dirty="0">
                <a:cs typeface="B Lotus" pitchFamily="2" charset="-78"/>
              </a:rPr>
              <a:t>ها، محل</a:t>
            </a:r>
            <a:r>
              <a:rPr lang="en-US" sz="2000" dirty="0">
                <a:cs typeface="B Lotus" pitchFamily="2" charset="-78"/>
              </a:rPr>
              <a:t>­</a:t>
            </a:r>
            <a:r>
              <a:rPr lang="fa-IR" sz="2000" dirty="0">
                <a:cs typeface="B Lotus" pitchFamily="2" charset="-78"/>
              </a:rPr>
              <a:t>هاي گذران اوقات فراغت و خيابان</a:t>
            </a:r>
            <a:r>
              <a:rPr lang="en-US" sz="2000" dirty="0">
                <a:cs typeface="B Lotus" pitchFamily="2" charset="-78"/>
              </a:rPr>
              <a:t>­</a:t>
            </a:r>
            <a:r>
              <a:rPr lang="fa-IR" sz="2000" dirty="0">
                <a:cs typeface="B Lotus" pitchFamily="2" charset="-78"/>
              </a:rPr>
              <a:t>ها برطرف مي‌سازد و در نتيجه از اتلاف پول و وقت مردم شهر جلوگيري مي‌كند</a:t>
            </a:r>
            <a:r>
              <a:rPr lang="fa-IR" sz="2000" dirty="0" smtClean="0">
                <a:cs typeface="B Lotus" pitchFamily="2" charset="-78"/>
              </a:rPr>
              <a:t>.</a:t>
            </a:r>
          </a:p>
          <a:p>
            <a:pPr marL="0" indent="0" algn="just" rtl="1">
              <a:buNone/>
            </a:pPr>
            <a:r>
              <a:rPr lang="fa-IR" sz="2000" dirty="0" smtClean="0">
                <a:cs typeface="B Lotus" pitchFamily="2" charset="-78"/>
              </a:rPr>
              <a:t>4-</a:t>
            </a:r>
            <a:r>
              <a:rPr lang="fa-IR" sz="2000" dirty="0">
                <a:cs typeface="B Lotus" pitchFamily="2" charset="-78"/>
              </a:rPr>
              <a:t>استفاده از خدمات عمومي مانند آب لوله كشي، فاضلاب، حمل و نقل و تلفن شهري را تسهيل و به صرفة اقتصادي جامعة شهري عمل مي‌كند</a:t>
            </a:r>
            <a:r>
              <a:rPr lang="fa-IR" sz="2000" dirty="0" smtClean="0">
                <a:cs typeface="B Lotus" pitchFamily="2" charset="-78"/>
              </a:rPr>
              <a:t>.</a:t>
            </a:r>
          </a:p>
          <a:p>
            <a:pPr marL="0" indent="0" algn="just" rtl="1">
              <a:buNone/>
            </a:pPr>
            <a:r>
              <a:rPr lang="fa-IR" sz="2000" dirty="0" smtClean="0">
                <a:cs typeface="B Lotus" pitchFamily="2" charset="-78"/>
              </a:rPr>
              <a:t>5-</a:t>
            </a:r>
            <a:r>
              <a:rPr lang="fa-IR" sz="2000" dirty="0">
                <a:cs typeface="B Lotus" pitchFamily="2" charset="-78"/>
              </a:rPr>
              <a:t>سلامتي مردم شهر را تضمين كرده و با مكان‌يابي منابع آلوده‌ساز در منطقه‌بندي شهري از تاثيرات آلودگي هاي مختلف شهري و كانون هاي آلوده</a:t>
            </a:r>
            <a:r>
              <a:rPr lang="en-US" sz="2000" dirty="0">
                <a:cs typeface="B Lotus" pitchFamily="2" charset="-78"/>
              </a:rPr>
              <a:t>­</a:t>
            </a:r>
            <a:r>
              <a:rPr lang="fa-IR" sz="2000" dirty="0">
                <a:cs typeface="B Lotus" pitchFamily="2" charset="-78"/>
              </a:rPr>
              <a:t>ساز جلوگيري مي‌كند.</a:t>
            </a:r>
            <a:endParaRPr lang="en-US" sz="2000" dirty="0">
              <a:cs typeface="B Lotus" pitchFamily="2" charset="-78"/>
            </a:endParaRPr>
          </a:p>
          <a:p>
            <a:pPr marL="0" indent="0" algn="just" rtl="1">
              <a:buNone/>
            </a:pPr>
            <a:r>
              <a:rPr lang="fa-IR" sz="2000" dirty="0" smtClean="0">
                <a:cs typeface="B Lotus" pitchFamily="2" charset="-78"/>
              </a:rPr>
              <a:t>6- </a:t>
            </a:r>
            <a:r>
              <a:rPr lang="fa-IR" sz="2000" dirty="0">
                <a:cs typeface="B Lotus" pitchFamily="2" charset="-78"/>
              </a:rPr>
              <a:t>تعادل و توازن خاصي در فعاليت</a:t>
            </a:r>
            <a:r>
              <a:rPr lang="en-US" sz="2000" dirty="0">
                <a:cs typeface="B Lotus" pitchFamily="2" charset="-78"/>
              </a:rPr>
              <a:t>­</a:t>
            </a:r>
            <a:r>
              <a:rPr lang="fa-IR" sz="2000" dirty="0">
                <a:cs typeface="B Lotus" pitchFamily="2" charset="-78"/>
              </a:rPr>
              <a:t>هاي شهري در سطح شهر بوجود مي‌آورد.</a:t>
            </a:r>
            <a:endParaRPr lang="en-US" sz="2000" dirty="0">
              <a:cs typeface="B Lotus" pitchFamily="2" charset="-78"/>
            </a:endParaRPr>
          </a:p>
          <a:p>
            <a:pPr marL="0" lvl="0" indent="0" algn="just" rtl="1">
              <a:buNone/>
            </a:pPr>
            <a:endParaRPr lang="en-US" sz="2000" dirty="0">
              <a:cs typeface="B Lotus" pitchFamily="2" charset="-78"/>
            </a:endParaRPr>
          </a:p>
          <a:p>
            <a:pPr marL="0" indent="0" algn="just" rtl="1">
              <a:buNone/>
            </a:pPr>
            <a:endParaRPr lang="en-US" sz="2000" dirty="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29229593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381000"/>
            <a:ext cx="7239000" cy="6074736"/>
          </a:xfrm>
        </p:spPr>
        <p:txBody>
          <a:bodyPr>
            <a:normAutofit lnSpcReduction="10000"/>
          </a:bodyPr>
          <a:lstStyle/>
          <a:p>
            <a:pPr lvl="0" algn="just" rtl="1"/>
            <a:r>
              <a:rPr lang="ar-SA" sz="2000" dirty="0">
                <a:cs typeface="B Lotus" pitchFamily="2" charset="-78"/>
              </a:rPr>
              <a:t>نظام تقسيمات شهري</a:t>
            </a:r>
            <a:endParaRPr lang="en-US" sz="2000" dirty="0">
              <a:cs typeface="B Lotus" pitchFamily="2" charset="-78"/>
            </a:endParaRPr>
          </a:p>
          <a:p>
            <a:pPr marL="0" indent="0" algn="just" rtl="1">
              <a:buNone/>
            </a:pPr>
            <a:r>
              <a:rPr lang="fa-IR" sz="2000" dirty="0" smtClean="0">
                <a:cs typeface="B Lotus" pitchFamily="2" charset="-78"/>
              </a:rPr>
              <a:t>1-</a:t>
            </a:r>
            <a:r>
              <a:rPr lang="en-US" sz="2000" dirty="0">
                <a:cs typeface="B Lotus" pitchFamily="2" charset="-78"/>
              </a:rPr>
              <a:t> </a:t>
            </a:r>
            <a:r>
              <a:rPr lang="ar-SA" sz="2000" dirty="0">
                <a:cs typeface="B Lotus" pitchFamily="2" charset="-78"/>
              </a:rPr>
              <a:t>محله</a:t>
            </a:r>
            <a:endParaRPr lang="fa-IR" sz="2000" dirty="0" smtClean="0">
              <a:cs typeface="B Lotus" pitchFamily="2" charset="-78"/>
            </a:endParaRPr>
          </a:p>
          <a:p>
            <a:pPr marL="0" indent="0" algn="just" rtl="1">
              <a:buNone/>
            </a:pPr>
            <a:r>
              <a:rPr lang="fa-IR" sz="2000" dirty="0" smtClean="0">
                <a:cs typeface="B Lotus" pitchFamily="2" charset="-78"/>
              </a:rPr>
              <a:t>2-</a:t>
            </a:r>
            <a:r>
              <a:rPr lang="ar-SA" sz="2000" dirty="0">
                <a:cs typeface="B Lotus" pitchFamily="2" charset="-78"/>
              </a:rPr>
              <a:t>واحد همسايگی </a:t>
            </a:r>
            <a:endParaRPr lang="fa-IR" sz="2000" dirty="0" smtClean="0">
              <a:cs typeface="B Lotus" pitchFamily="2" charset="-78"/>
            </a:endParaRPr>
          </a:p>
          <a:p>
            <a:pPr marL="0" indent="0" algn="just" rtl="1">
              <a:buNone/>
            </a:pPr>
            <a:r>
              <a:rPr lang="fa-IR" sz="2000" dirty="0" smtClean="0">
                <a:cs typeface="B Lotus" pitchFamily="2" charset="-78"/>
              </a:rPr>
              <a:t>3-</a:t>
            </a:r>
            <a:r>
              <a:rPr lang="ar-SA" sz="2000" dirty="0">
                <a:cs typeface="B Lotus" pitchFamily="2" charset="-78"/>
              </a:rPr>
              <a:t>ناحيه</a:t>
            </a:r>
            <a:endParaRPr lang="fa-IR" sz="2000" dirty="0" smtClean="0">
              <a:cs typeface="B Lotus" pitchFamily="2" charset="-78"/>
            </a:endParaRPr>
          </a:p>
          <a:p>
            <a:pPr marL="0" indent="0" algn="just" rtl="1">
              <a:buNone/>
            </a:pPr>
            <a:r>
              <a:rPr lang="fa-IR" sz="2000" dirty="0" smtClean="0">
                <a:cs typeface="B Lotus" pitchFamily="2" charset="-78"/>
              </a:rPr>
              <a:t>4-</a:t>
            </a:r>
            <a:r>
              <a:rPr lang="ar-SA" sz="2000" dirty="0">
                <a:cs typeface="B Lotus" pitchFamily="2" charset="-78"/>
              </a:rPr>
              <a:t> </a:t>
            </a:r>
            <a:r>
              <a:rPr lang="ar-SA" sz="2000" dirty="0" smtClean="0">
                <a:cs typeface="B Lotus" pitchFamily="2" charset="-78"/>
              </a:rPr>
              <a:t>منطقه</a:t>
            </a:r>
            <a:endParaRPr lang="fa-IR" sz="2000" dirty="0" smtClean="0">
              <a:cs typeface="B Lotus" pitchFamily="2" charset="-78"/>
            </a:endParaRPr>
          </a:p>
          <a:p>
            <a:pPr marL="0" indent="0" algn="just" rtl="1">
              <a:buNone/>
            </a:pPr>
            <a:endParaRPr lang="fa-IR" sz="2000" dirty="0">
              <a:cs typeface="B Lotus" pitchFamily="2" charset="-78"/>
            </a:endParaRPr>
          </a:p>
          <a:p>
            <a:pPr marL="0" indent="0" algn="just" rtl="1">
              <a:buNone/>
            </a:pPr>
            <a:r>
              <a:rPr lang="ar-SA" sz="2400" b="1" dirty="0">
                <a:cs typeface="B Lotus" pitchFamily="2" charset="-78"/>
              </a:rPr>
              <a:t>محله: </a:t>
            </a:r>
            <a:endParaRPr lang="en-US" sz="2400" b="1" dirty="0">
              <a:cs typeface="B Lotus" pitchFamily="2" charset="-78"/>
            </a:endParaRPr>
          </a:p>
          <a:p>
            <a:pPr marL="0" indent="0" algn="just" rtl="1">
              <a:buNone/>
            </a:pPr>
            <a:r>
              <a:rPr lang="ar-SA" sz="2000" dirty="0">
                <a:cs typeface="B Lotus" pitchFamily="2" charset="-78"/>
              </a:rPr>
              <a:t>شهر ايراني داراي يك چارچوب محله‌اي بوده است. شهر از چندين محله تشكيل مي‌شده است كه هر محله داراي مركزي بوده است. هر محله بر اساس مناسبات قومي، زبان، نژاد و </a:t>
            </a:r>
            <a:r>
              <a:rPr lang="en-US" sz="2000" dirty="0">
                <a:cs typeface="B Lotus" pitchFamily="2" charset="-78"/>
              </a:rPr>
              <a:t>…</a:t>
            </a:r>
            <a:r>
              <a:rPr lang="ar-SA" sz="2000" dirty="0">
                <a:cs typeface="B Lotus" pitchFamily="2" charset="-78"/>
              </a:rPr>
              <a:t> شكل مي‌گرفته است. </a:t>
            </a:r>
            <a:endParaRPr lang="en-US" sz="2000" dirty="0">
              <a:cs typeface="B Lotus" pitchFamily="2" charset="-78"/>
            </a:endParaRPr>
          </a:p>
          <a:p>
            <a:pPr marL="0" indent="0" algn="just" rtl="1">
              <a:buNone/>
            </a:pPr>
            <a:r>
              <a:rPr lang="ar-SA" sz="2000" dirty="0">
                <a:cs typeface="B Lotus" pitchFamily="2" charset="-78"/>
              </a:rPr>
              <a:t>پس اساسا محله‌ها بر مبناي خدمات شهري يا عوامل اجتماعي و يا عوامل طبيعي شكل مي‌گيرند</a:t>
            </a:r>
            <a:r>
              <a:rPr lang="ar-SA" sz="2000" dirty="0" smtClean="0">
                <a:cs typeface="B Lotus" pitchFamily="2" charset="-78"/>
              </a:rPr>
              <a:t>.</a:t>
            </a:r>
            <a:endParaRPr lang="fa-IR" sz="2000" dirty="0" smtClean="0">
              <a:cs typeface="B Lotus" pitchFamily="2" charset="-78"/>
            </a:endParaRPr>
          </a:p>
          <a:p>
            <a:pPr marL="0" indent="0" algn="just" rtl="1">
              <a:buNone/>
            </a:pPr>
            <a:r>
              <a:rPr lang="ar-SA" sz="2000" dirty="0">
                <a:cs typeface="B Lotus" pitchFamily="2" charset="-78"/>
              </a:rPr>
              <a:t>در ايران، محله از چندين كوي تشكيل شده است. محله خدمات روزمره ساكنين خود را تامين مي‌كند.</a:t>
            </a:r>
            <a:endParaRPr lang="en-US" sz="2000" dirty="0">
              <a:cs typeface="B Lotus" pitchFamily="2" charset="-78"/>
            </a:endParaRPr>
          </a:p>
          <a:p>
            <a:pPr marL="0" indent="0" algn="just" rtl="1">
              <a:buNone/>
            </a:pPr>
            <a:r>
              <a:rPr lang="ar-SA" sz="2400" b="1" dirty="0">
                <a:cs typeface="B Lotus" pitchFamily="2" charset="-78"/>
              </a:rPr>
              <a:t>واحد </a:t>
            </a:r>
            <a:r>
              <a:rPr lang="ar-SA" sz="2400" b="1" dirty="0" smtClean="0">
                <a:cs typeface="B Lotus" pitchFamily="2" charset="-78"/>
              </a:rPr>
              <a:t>همسايگي</a:t>
            </a:r>
            <a:r>
              <a:rPr lang="fa-IR" sz="2400" b="1" dirty="0" smtClean="0">
                <a:cs typeface="B Lotus" pitchFamily="2" charset="-78"/>
              </a:rPr>
              <a:t>:</a:t>
            </a:r>
          </a:p>
          <a:p>
            <a:pPr marL="0" indent="0" algn="just" rtl="1">
              <a:buNone/>
            </a:pPr>
            <a:r>
              <a:rPr lang="ar-SA" sz="2000" dirty="0">
                <a:cs typeface="B Lotus" pitchFamily="2" charset="-78"/>
              </a:rPr>
              <a:t>از چندين محله تشكيل شده است كه با خدمات مشخصي تعريف مي‌شود.</a:t>
            </a:r>
            <a:endParaRPr lang="en-US" sz="2000" dirty="0">
              <a:cs typeface="B Lotus" pitchFamily="2" charset="-78"/>
            </a:endParaRPr>
          </a:p>
          <a:p>
            <a:pPr marL="0" indent="0" algn="just" rtl="1">
              <a:buNone/>
            </a:pPr>
            <a:r>
              <a:rPr lang="ar-SA" sz="2000" dirty="0">
                <a:cs typeface="B Lotus" pitchFamily="2" charset="-78"/>
              </a:rPr>
              <a:t>واحد پايه خدماتي واحد همسايگي دبستان است. سطح آن 50 هكتار و جمعيت آن بين 7000-5000 نفر مي‌باشد. در ايران معمولا واحد همسايگي معادل محله است.</a:t>
            </a:r>
            <a:endParaRPr lang="en-US" sz="2000" dirty="0">
              <a:cs typeface="B Lotus" pitchFamily="2" charset="-78"/>
            </a:endParaRPr>
          </a:p>
          <a:p>
            <a:pPr marL="0" indent="0" algn="just" rtl="1">
              <a:buNone/>
            </a:pPr>
            <a:endParaRPr lang="en-US" sz="2000" dirty="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15084202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381000"/>
            <a:ext cx="7239000" cy="6074736"/>
          </a:xfrm>
        </p:spPr>
        <p:txBody>
          <a:bodyPr/>
          <a:lstStyle/>
          <a:p>
            <a:pPr marL="0" indent="0" algn="just" rtl="1">
              <a:buNone/>
            </a:pPr>
            <a:r>
              <a:rPr lang="ar-SA" sz="2400" b="1" dirty="0">
                <a:cs typeface="B Lotus" pitchFamily="2" charset="-78"/>
              </a:rPr>
              <a:t>ناحيه: </a:t>
            </a:r>
            <a:endParaRPr lang="en-US" sz="2400" dirty="0">
              <a:cs typeface="B Lotus" pitchFamily="2" charset="-78"/>
            </a:endParaRPr>
          </a:p>
          <a:p>
            <a:pPr algn="just" rtl="1"/>
            <a:r>
              <a:rPr lang="ar-SA" sz="2000" dirty="0">
                <a:cs typeface="B Lotus" pitchFamily="2" charset="-78"/>
              </a:rPr>
              <a:t>از چندين واحد همسايگي تشكيل مي‌گردد. واحد خدمات پايه آن دبيرستان بوده و سطح آن 150تا 200 هكتار و جمعيت آن 15000 تا 20000 نفر مي‌باشد.</a:t>
            </a:r>
            <a:endParaRPr lang="en-US" sz="2000" dirty="0">
              <a:cs typeface="B Lotus" pitchFamily="2" charset="-78"/>
            </a:endParaRPr>
          </a:p>
          <a:p>
            <a:pPr marL="0" indent="0" algn="just" rtl="1">
              <a:buNone/>
            </a:pPr>
            <a:r>
              <a:rPr lang="ar-SA" sz="2400" b="1" dirty="0">
                <a:cs typeface="B Lotus" pitchFamily="2" charset="-78"/>
              </a:rPr>
              <a:t>منطقه: </a:t>
            </a:r>
            <a:endParaRPr lang="en-US" sz="2400" dirty="0">
              <a:cs typeface="B Lotus" pitchFamily="2" charset="-78"/>
            </a:endParaRPr>
          </a:p>
          <a:p>
            <a:pPr algn="just" rtl="1"/>
            <a:r>
              <a:rPr lang="ar-SA" sz="2000" dirty="0">
                <a:cs typeface="B Lotus" pitchFamily="2" charset="-78"/>
              </a:rPr>
              <a:t>از چندين ناحيه تشكيل مي‌شود. واحد پايه خدمات آن، هنرستان فني و حرفه‌اي و يا دانش</a:t>
            </a:r>
            <a:r>
              <a:rPr lang="en-US" sz="2000" dirty="0">
                <a:cs typeface="B Lotus" pitchFamily="2" charset="-78"/>
              </a:rPr>
              <a:t>­</a:t>
            </a:r>
            <a:r>
              <a:rPr lang="ar-SA" sz="2000" dirty="0">
                <a:cs typeface="B Lotus" pitchFamily="2" charset="-78"/>
              </a:rPr>
              <a:t>سرا مي‌باشد. سطح آن 600 تا 800 هكتار و جمعيت آن در حدود 60000 تا 100000 نفر مي‌باشد</a:t>
            </a:r>
            <a:r>
              <a:rPr lang="ar-SA" sz="2000" dirty="0" smtClean="0">
                <a:cs typeface="B Lotus" pitchFamily="2" charset="-78"/>
              </a:rPr>
              <a:t>.</a:t>
            </a:r>
            <a:endParaRPr lang="fa-IR" sz="2000" dirty="0" smtClean="0">
              <a:cs typeface="B Lotus" pitchFamily="2" charset="-78"/>
            </a:endParaRPr>
          </a:p>
          <a:p>
            <a:pPr marL="0" indent="0" algn="just" rtl="1">
              <a:buNone/>
            </a:pPr>
            <a:endParaRPr lang="en-US" sz="2000" dirty="0">
              <a:cs typeface="B Lotus" pitchFamily="2" charset="-78"/>
            </a:endParaRPr>
          </a:p>
          <a:p>
            <a:pPr algn="just" rtl="1"/>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362200" y="2971800"/>
            <a:ext cx="3763933" cy="3629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Date Placeholder 4"/>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17589154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381000"/>
            <a:ext cx="7239000" cy="6074736"/>
          </a:xfrm>
        </p:spPr>
        <p:txBody>
          <a:bodyPr/>
          <a:lstStyle/>
          <a:p>
            <a:pPr marL="0" indent="0" algn="just" rtl="1">
              <a:buNone/>
            </a:pPr>
            <a:r>
              <a:rPr lang="fa-IR" b="1" dirty="0">
                <a:solidFill>
                  <a:schemeClr val="bg2">
                    <a:lumMod val="25000"/>
                  </a:schemeClr>
                </a:solidFill>
                <a:cs typeface="B Lotus" pitchFamily="2" charset="-78"/>
              </a:rPr>
              <a:t>کاربری زمين</a:t>
            </a:r>
            <a:endParaRPr lang="en-US" dirty="0">
              <a:solidFill>
                <a:schemeClr val="bg2">
                  <a:lumMod val="25000"/>
                </a:schemeClr>
              </a:solidFill>
              <a:cs typeface="B Lotus" pitchFamily="2" charset="-78"/>
            </a:endParaRPr>
          </a:p>
          <a:p>
            <a:pPr marL="0" indent="0" algn="just" rtl="1">
              <a:buNone/>
            </a:pPr>
            <a:r>
              <a:rPr lang="fa-IR" sz="2000" dirty="0">
                <a:cs typeface="B Lotus" pitchFamily="2" charset="-78"/>
              </a:rPr>
              <a:t>كاربری زمین مشخص</a:t>
            </a:r>
            <a:r>
              <a:rPr lang="en-US" sz="2000" dirty="0">
                <a:cs typeface="B Lotus" pitchFamily="2" charset="-78"/>
              </a:rPr>
              <a:t>­</a:t>
            </a:r>
            <a:r>
              <a:rPr lang="fa-IR" sz="2000" dirty="0">
                <a:cs typeface="B Lotus" pitchFamily="2" charset="-78"/>
              </a:rPr>
              <a:t>كننده انواع گوناگون استفاده از زمین، میزان تراكم هر كاربری بر روی هر قطعه زمین، ارتفاع، اندازه و سیمای ساختمان</a:t>
            </a:r>
            <a:r>
              <a:rPr lang="en-US" sz="2000" dirty="0">
                <a:cs typeface="B Lotus" pitchFamily="2" charset="-78"/>
              </a:rPr>
              <a:t>­</a:t>
            </a:r>
            <a:r>
              <a:rPr lang="fa-IR" sz="2000" dirty="0">
                <a:cs typeface="B Lotus" pitchFamily="2" charset="-78"/>
              </a:rPr>
              <a:t>ها، چگونگی تركیب و تداخل كاربری‌های تجاری، مسكونی، فضاهای عمومی و غیره در هر محله می‌باشد. در كشورهای صنعتی كاربری زمین بر اساس نظام</a:t>
            </a:r>
            <a:r>
              <a:rPr lang="en-US" sz="2000" dirty="0">
                <a:cs typeface="B Lotus" pitchFamily="2" charset="-78"/>
              </a:rPr>
              <a:t>­</a:t>
            </a:r>
            <a:r>
              <a:rPr lang="fa-IR" sz="2000" dirty="0">
                <a:cs typeface="B Lotus" pitchFamily="2" charset="-78"/>
              </a:rPr>
              <a:t>های منطقه‌بندی </a:t>
            </a:r>
            <a:r>
              <a:rPr lang="en-US" sz="2000" dirty="0">
                <a:cs typeface="B Lotus" pitchFamily="2" charset="-78"/>
              </a:rPr>
              <a:t>(Zoning)</a:t>
            </a:r>
            <a:r>
              <a:rPr lang="fa-IR" sz="2000" dirty="0">
                <a:cs typeface="B Lotus" pitchFamily="2" charset="-78"/>
              </a:rPr>
              <a:t> كه توسط برنامه‌ریزان شهری تدوین می‌گردد، تعیین می‌شود.</a:t>
            </a:r>
            <a:r>
              <a:rPr lang="fa-IR" sz="2000" b="1" dirty="0">
                <a:cs typeface="B Lotus" pitchFamily="2" charset="-78"/>
              </a:rPr>
              <a:t> </a:t>
            </a:r>
            <a:endParaRPr lang="en-US" sz="2000" dirty="0">
              <a:cs typeface="B Lotus" pitchFamily="2" charset="-78"/>
            </a:endParaRPr>
          </a:p>
          <a:p>
            <a:pPr marL="0" indent="0" algn="just" rtl="1">
              <a:buNone/>
            </a:pPr>
            <a:endParaRPr lang="en-US" dirty="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34030601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cs typeface="B Lotus" pitchFamily="2" charset="-78"/>
            </a:endParaRPr>
          </a:p>
        </p:txBody>
      </p:sp>
      <p:sp>
        <p:nvSpPr>
          <p:cNvPr id="3" name="Content Placeholder 2"/>
          <p:cNvSpPr>
            <a:spLocks noGrp="1"/>
          </p:cNvSpPr>
          <p:nvPr>
            <p:ph idx="1"/>
          </p:nvPr>
        </p:nvSpPr>
        <p:spPr>
          <a:xfrm>
            <a:off x="457200" y="381000"/>
            <a:ext cx="7239000" cy="6074736"/>
          </a:xfrm>
        </p:spPr>
        <p:txBody>
          <a:bodyPr/>
          <a:lstStyle/>
          <a:p>
            <a:pPr algn="r" rtl="1"/>
            <a:r>
              <a:rPr lang="fa-IR" b="1" dirty="0">
                <a:cs typeface="B Lotus" pitchFamily="2" charset="-78"/>
              </a:rPr>
              <a:t>اهداف برنامه‌ریزی كاربری اراضی شهری</a:t>
            </a:r>
            <a:endParaRPr lang="en-US" dirty="0">
              <a:cs typeface="B Lotus" pitchFamily="2" charset="-78"/>
            </a:endParaRPr>
          </a:p>
          <a:p>
            <a:pPr marL="0" indent="0" algn="r" rtl="1">
              <a:buNone/>
            </a:pPr>
            <a:endParaRPr lang="en-US" dirty="0">
              <a:cs typeface="B Lotus"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xmlns="" val="3520463528"/>
              </p:ext>
            </p:extLst>
          </p:nvPr>
        </p:nvGraphicFramePr>
        <p:xfrm>
          <a:off x="1295400" y="1524000"/>
          <a:ext cx="5934075" cy="3627120"/>
        </p:xfrm>
        <a:graphic>
          <a:graphicData uri="http://schemas.openxmlformats.org/drawingml/2006/table">
            <a:tbl>
              <a:tblPr rtl="1">
                <a:tableStyleId>{5C22544A-7EE6-4342-B048-85BDC9FD1C3A}</a:tableStyleId>
              </a:tblPr>
              <a:tblGrid>
                <a:gridCol w="1654175"/>
                <a:gridCol w="4279900"/>
              </a:tblGrid>
              <a:tr h="0">
                <a:tc>
                  <a:txBody>
                    <a:bodyPr/>
                    <a:lstStyle/>
                    <a:p>
                      <a:pPr algn="ctr" rtl="1">
                        <a:spcAft>
                          <a:spcPts val="0"/>
                        </a:spcAft>
                      </a:pPr>
                      <a:r>
                        <a:rPr lang="fa-IR" sz="1400">
                          <a:effectLst/>
                        </a:rPr>
                        <a:t>نوع اهداف</a:t>
                      </a:r>
                      <a:endParaRPr lang="en-US" sz="1200">
                        <a:effectLst/>
                        <a:latin typeface="Times New Roman"/>
                        <a:ea typeface="Times New Roman"/>
                      </a:endParaRPr>
                    </a:p>
                  </a:txBody>
                  <a:tcPr marL="68580" marR="68580" marT="0" marB="0" anchor="ctr"/>
                </a:tc>
                <a:tc>
                  <a:txBody>
                    <a:bodyPr/>
                    <a:lstStyle/>
                    <a:p>
                      <a:pPr algn="ctr" rtl="1">
                        <a:spcAft>
                          <a:spcPts val="0"/>
                        </a:spcAft>
                      </a:pPr>
                      <a:r>
                        <a:rPr lang="fa-IR" sz="1400">
                          <a:effectLst/>
                        </a:rPr>
                        <a:t>موارد عمده</a:t>
                      </a:r>
                      <a:endParaRPr lang="en-US" sz="1200">
                        <a:effectLst/>
                        <a:latin typeface="Times New Roman"/>
                        <a:ea typeface="Times New Roman"/>
                      </a:endParaRPr>
                    </a:p>
                  </a:txBody>
                  <a:tcPr marL="68580" marR="68580" marT="0" marB="0" anchor="ctr"/>
                </a:tc>
              </a:tr>
              <a:tr h="0">
                <a:tc>
                  <a:txBody>
                    <a:bodyPr/>
                    <a:lstStyle/>
                    <a:p>
                      <a:pPr algn="r" rtl="1">
                        <a:spcAft>
                          <a:spcPts val="0"/>
                        </a:spcAft>
                      </a:pPr>
                      <a:r>
                        <a:rPr lang="fa-IR" sz="1400">
                          <a:effectLst/>
                        </a:rPr>
                        <a:t>1. اهداف زیست محیطی</a:t>
                      </a:r>
                      <a:endParaRPr lang="en-US" sz="1200">
                        <a:effectLst/>
                        <a:latin typeface="Times New Roman"/>
                        <a:ea typeface="Times New Roman"/>
                      </a:endParaRPr>
                    </a:p>
                  </a:txBody>
                  <a:tcPr marL="68580" marR="68580" marT="0" marB="0" anchor="ctr"/>
                </a:tc>
                <a:tc>
                  <a:txBody>
                    <a:bodyPr/>
                    <a:lstStyle/>
                    <a:p>
                      <a:pPr algn="justLow" rtl="1">
                        <a:spcAft>
                          <a:spcPts val="0"/>
                        </a:spcAft>
                      </a:pPr>
                      <a:r>
                        <a:rPr lang="fa-IR" sz="1400">
                          <a:effectLst/>
                        </a:rPr>
                        <a:t>پیشگیری از تخریب زمین، حفظ پیوند شهر و طبیعت، توسعه منابع، حفظ منابع تاریخی و فرهنگی، گسترش فضای سبز، مكان</a:t>
                      </a:r>
                      <a:r>
                        <a:rPr lang="en-US" sz="1400">
                          <a:effectLst/>
                        </a:rPr>
                        <a:t>­</a:t>
                      </a:r>
                      <a:r>
                        <a:rPr lang="fa-IR" sz="1400">
                          <a:effectLst/>
                        </a:rPr>
                        <a:t>یابی صنایع و خدمات مزاحم و ایمنی از سوانح.</a:t>
                      </a:r>
                      <a:endParaRPr lang="en-US" sz="1200">
                        <a:effectLst/>
                        <a:latin typeface="Times New Roman"/>
                        <a:ea typeface="Times New Roman"/>
                      </a:endParaRPr>
                    </a:p>
                  </a:txBody>
                  <a:tcPr marL="68580" marR="68580" marT="0" marB="0" anchor="ctr"/>
                </a:tc>
              </a:tr>
              <a:tr h="0">
                <a:tc>
                  <a:txBody>
                    <a:bodyPr/>
                    <a:lstStyle/>
                    <a:p>
                      <a:pPr algn="r" rtl="1">
                        <a:spcAft>
                          <a:spcPts val="0"/>
                        </a:spcAft>
                      </a:pPr>
                      <a:r>
                        <a:rPr lang="fa-IR" sz="1400">
                          <a:effectLst/>
                        </a:rPr>
                        <a:t>2. اهداف اقتصادی</a:t>
                      </a:r>
                      <a:endParaRPr lang="en-US" sz="1200">
                        <a:effectLst/>
                        <a:latin typeface="Times New Roman"/>
                        <a:ea typeface="Times New Roman"/>
                      </a:endParaRPr>
                    </a:p>
                  </a:txBody>
                  <a:tcPr marL="68580" marR="68580" marT="0" marB="0" anchor="ctr"/>
                </a:tc>
                <a:tc>
                  <a:txBody>
                    <a:bodyPr/>
                    <a:lstStyle/>
                    <a:p>
                      <a:pPr algn="justLow" rtl="1">
                        <a:spcAft>
                          <a:spcPts val="0"/>
                        </a:spcAft>
                      </a:pPr>
                      <a:r>
                        <a:rPr lang="fa-IR" sz="1400">
                          <a:effectLst/>
                        </a:rPr>
                        <a:t>استفاده بهینه از زمین، پیشگیری از سوداگری زمین، تعدیل حقوق مالكیت و استفاده از اضافه ارزش زمین در جهت منافع عمومی.</a:t>
                      </a:r>
                      <a:endParaRPr lang="en-US" sz="1200">
                        <a:effectLst/>
                        <a:latin typeface="Times New Roman"/>
                        <a:ea typeface="Times New Roman"/>
                      </a:endParaRPr>
                    </a:p>
                  </a:txBody>
                  <a:tcPr marL="68580" marR="68580" marT="0" marB="0" anchor="ctr"/>
                </a:tc>
              </a:tr>
              <a:tr h="0">
                <a:tc>
                  <a:txBody>
                    <a:bodyPr/>
                    <a:lstStyle/>
                    <a:p>
                      <a:pPr algn="r" rtl="1">
                        <a:spcAft>
                          <a:spcPts val="0"/>
                        </a:spcAft>
                      </a:pPr>
                      <a:r>
                        <a:rPr lang="fa-IR" sz="1400">
                          <a:effectLst/>
                        </a:rPr>
                        <a:t>3. اهداف اجتماعی</a:t>
                      </a:r>
                      <a:endParaRPr lang="en-US" sz="1200">
                        <a:effectLst/>
                      </a:endParaRPr>
                    </a:p>
                    <a:p>
                      <a:pPr algn="r" rtl="1">
                        <a:spcAft>
                          <a:spcPts val="0"/>
                        </a:spcAft>
                      </a:pPr>
                      <a:r>
                        <a:rPr lang="fa-IR" sz="1400">
                          <a:effectLst/>
                        </a:rPr>
                        <a:t> </a:t>
                      </a:r>
                      <a:endParaRPr lang="en-US" sz="1200">
                        <a:effectLst/>
                        <a:latin typeface="Times New Roman"/>
                        <a:ea typeface="Times New Roman"/>
                      </a:endParaRPr>
                    </a:p>
                  </a:txBody>
                  <a:tcPr marL="68580" marR="68580" marT="0" marB="0" anchor="ctr"/>
                </a:tc>
                <a:tc>
                  <a:txBody>
                    <a:bodyPr/>
                    <a:lstStyle/>
                    <a:p>
                      <a:pPr algn="justLow" rtl="1">
                        <a:spcAft>
                          <a:spcPts val="0"/>
                        </a:spcAft>
                      </a:pPr>
                      <a:r>
                        <a:rPr lang="fa-IR" sz="1400">
                          <a:effectLst/>
                        </a:rPr>
                        <a:t> كاهش نابرابری در استفاده از زمین، افزایش تسهیلات و خدمات عمومی، گسترش فضاهای جمعی، بهسازی بافت</a:t>
                      </a:r>
                      <a:r>
                        <a:rPr lang="en-US" sz="1400">
                          <a:effectLst/>
                        </a:rPr>
                        <a:t>­</a:t>
                      </a:r>
                      <a:r>
                        <a:rPr lang="fa-IR" sz="1400">
                          <a:effectLst/>
                        </a:rPr>
                        <a:t>های قدیمی، زیباسازی محیط شهری، تقویت هویت محله‌ای، اعتلای كیفیت كاربری</a:t>
                      </a:r>
                      <a:r>
                        <a:rPr lang="en-US" sz="1400">
                          <a:effectLst/>
                        </a:rPr>
                        <a:t>­</a:t>
                      </a:r>
                      <a:r>
                        <a:rPr lang="fa-IR" sz="1400">
                          <a:effectLst/>
                        </a:rPr>
                        <a:t>ها و غیره.</a:t>
                      </a:r>
                      <a:endParaRPr lang="en-US" sz="1200">
                        <a:effectLst/>
                        <a:latin typeface="Times New Roman"/>
                        <a:ea typeface="Times New Roman"/>
                      </a:endParaRPr>
                    </a:p>
                  </a:txBody>
                  <a:tcPr marL="68580" marR="68580" marT="0" marB="0" anchor="ctr"/>
                </a:tc>
              </a:tr>
              <a:tr h="0">
                <a:tc>
                  <a:txBody>
                    <a:bodyPr/>
                    <a:lstStyle/>
                    <a:p>
                      <a:pPr algn="r" rtl="1">
                        <a:spcAft>
                          <a:spcPts val="0"/>
                        </a:spcAft>
                      </a:pPr>
                      <a:r>
                        <a:rPr lang="fa-IR" sz="1400">
                          <a:effectLst/>
                        </a:rPr>
                        <a:t>4. اهداف كالبدی – فضایی</a:t>
                      </a:r>
                      <a:endParaRPr lang="en-US" sz="1200">
                        <a:effectLst/>
                        <a:latin typeface="Times New Roman"/>
                        <a:ea typeface="Times New Roman"/>
                      </a:endParaRPr>
                    </a:p>
                  </a:txBody>
                  <a:tcPr marL="68580" marR="68580" marT="0" marB="0" anchor="ctr"/>
                </a:tc>
                <a:tc>
                  <a:txBody>
                    <a:bodyPr/>
                    <a:lstStyle/>
                    <a:p>
                      <a:pPr algn="justLow" rtl="1">
                        <a:spcAft>
                          <a:spcPts val="0"/>
                        </a:spcAft>
                      </a:pPr>
                      <a:r>
                        <a:rPr lang="fa-IR" sz="1400" dirty="0">
                          <a:effectLst/>
                        </a:rPr>
                        <a:t>توزیع متعادل كاربری</a:t>
                      </a:r>
                      <a:r>
                        <a:rPr lang="en-US" sz="1400" dirty="0">
                          <a:effectLst/>
                        </a:rPr>
                        <a:t>­</a:t>
                      </a:r>
                      <a:r>
                        <a:rPr lang="fa-IR" sz="1400" dirty="0">
                          <a:effectLst/>
                        </a:rPr>
                        <a:t>ها، پیشگیری از تداخل كاربری</a:t>
                      </a:r>
                      <a:r>
                        <a:rPr lang="en-US" sz="1400" dirty="0">
                          <a:effectLst/>
                        </a:rPr>
                        <a:t>­</a:t>
                      </a:r>
                      <a:r>
                        <a:rPr lang="fa-IR" sz="1400" dirty="0">
                          <a:effectLst/>
                        </a:rPr>
                        <a:t>های ناسازگار، حفظ تناسب در توسعه عمودی و افقی، تشویق تنوع و اختلاط كاربری</a:t>
                      </a:r>
                      <a:r>
                        <a:rPr lang="en-US" sz="1400" dirty="0">
                          <a:effectLst/>
                        </a:rPr>
                        <a:t>­</a:t>
                      </a:r>
                      <a:r>
                        <a:rPr lang="fa-IR" sz="1400" dirty="0">
                          <a:effectLst/>
                        </a:rPr>
                        <a:t>ها، حفظ تناسب میان توده و فضا، تدوین معیارها و استانداردهای مناسب كاربری و غیره.</a:t>
                      </a:r>
                      <a:endParaRPr lang="en-US" sz="1200" dirty="0">
                        <a:effectLst/>
                        <a:latin typeface="Times New Roman"/>
                        <a:ea typeface="Times New Roman"/>
                      </a:endParaRPr>
                    </a:p>
                  </a:txBody>
                  <a:tcPr marL="68580" marR="68580" marT="0" marB="0" anchor="ctr"/>
                </a:tc>
              </a:tr>
            </a:tbl>
          </a:graphicData>
        </a:graphic>
      </p:graphicFrame>
      <p:sp>
        <p:nvSpPr>
          <p:cNvPr id="5" name="Date Placeholder 4"/>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179370464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52400"/>
            <a:ext cx="7239000" cy="76200"/>
          </a:xfrm>
        </p:spPr>
        <p:txBody>
          <a:bodyPr>
            <a:normAutofit fontScale="90000"/>
          </a:bodyPr>
          <a:lstStyle/>
          <a:p>
            <a:endParaRPr lang="en-US" dirty="0"/>
          </a:p>
        </p:txBody>
      </p:sp>
      <p:sp>
        <p:nvSpPr>
          <p:cNvPr id="3" name="Content Placeholder 2"/>
          <p:cNvSpPr>
            <a:spLocks noGrp="1"/>
          </p:cNvSpPr>
          <p:nvPr>
            <p:ph idx="1"/>
          </p:nvPr>
        </p:nvSpPr>
        <p:spPr>
          <a:xfrm>
            <a:off x="457200" y="381000"/>
            <a:ext cx="7239000" cy="6074736"/>
          </a:xfrm>
        </p:spPr>
        <p:txBody>
          <a:bodyPr>
            <a:normAutofit fontScale="85000" lnSpcReduction="10000"/>
          </a:bodyPr>
          <a:lstStyle/>
          <a:p>
            <a:pPr marL="0" indent="0" algn="just" rtl="1">
              <a:buNone/>
            </a:pPr>
            <a:r>
              <a:rPr lang="ar-SA" b="1" dirty="0" smtClean="0">
                <a:cs typeface="B Lotus" pitchFamily="2" charset="-78"/>
              </a:rPr>
              <a:t>انواع </a:t>
            </a:r>
            <a:r>
              <a:rPr lang="ar-SA" b="1" dirty="0">
                <a:cs typeface="B Lotus" pitchFamily="2" charset="-78"/>
              </a:rPr>
              <a:t>كاربری‌های </a:t>
            </a:r>
            <a:r>
              <a:rPr lang="ar-SA" b="1" dirty="0" smtClean="0">
                <a:cs typeface="B Lotus" pitchFamily="2" charset="-78"/>
              </a:rPr>
              <a:t>شهری</a:t>
            </a:r>
            <a:endParaRPr lang="fa-IR" b="1" dirty="0" smtClean="0">
              <a:cs typeface="B Lotus" pitchFamily="2" charset="-78"/>
            </a:endParaRPr>
          </a:p>
          <a:p>
            <a:pPr lvl="0" algn="just" rtl="1"/>
            <a:r>
              <a:rPr lang="fa-IR" dirty="0">
                <a:cs typeface="B Lotus" pitchFamily="2" charset="-78"/>
              </a:rPr>
              <a:t>در تقسیم‌بندی انواع كاربری‌های شهری، گوناگونی بسیار مشاهده می‌شود. یكی از این تقسیم‌بندی‌ها، دسته بندی كاربری</a:t>
            </a:r>
            <a:r>
              <a:rPr lang="en-US" dirty="0">
                <a:cs typeface="B Lotus" pitchFamily="2" charset="-78"/>
              </a:rPr>
              <a:t>­</a:t>
            </a:r>
            <a:r>
              <a:rPr lang="fa-IR" dirty="0">
                <a:cs typeface="B Lotus" pitchFamily="2" charset="-78"/>
              </a:rPr>
              <a:t>های شهر بر اساس پیوست شماره (2) قرارداد تیپ شماره 12، سازمان مدیریت و برنامه‌ریزی كشور به شرح زیر است: </a:t>
            </a:r>
            <a:endParaRPr lang="en-US" dirty="0">
              <a:cs typeface="B Lotus" pitchFamily="2" charset="-78"/>
            </a:endParaRPr>
          </a:p>
          <a:p>
            <a:pPr marL="0" lvl="0" indent="0" algn="just" rtl="1">
              <a:buNone/>
            </a:pPr>
            <a:r>
              <a:rPr lang="fa-IR" dirty="0" smtClean="0">
                <a:cs typeface="B Lotus" pitchFamily="2" charset="-78"/>
              </a:rPr>
              <a:t>1-</a:t>
            </a:r>
            <a:r>
              <a:rPr lang="ar-SA" dirty="0">
                <a:cs typeface="B Lotus" pitchFamily="2" charset="-78"/>
              </a:rPr>
              <a:t>مسكونی: تراكم كم، تراكم متوسط، تراكم زیاد و تراكم ویژه</a:t>
            </a:r>
            <a:r>
              <a:rPr lang="ar-SA" dirty="0" smtClean="0">
                <a:cs typeface="B Lotus" pitchFamily="2" charset="-78"/>
              </a:rPr>
              <a:t>.</a:t>
            </a:r>
            <a:endParaRPr lang="fa-IR" dirty="0" smtClean="0">
              <a:cs typeface="B Lotus" pitchFamily="2" charset="-78"/>
            </a:endParaRPr>
          </a:p>
          <a:p>
            <a:pPr marL="0" lvl="0" indent="0" algn="just" rtl="1">
              <a:buNone/>
            </a:pPr>
            <a:r>
              <a:rPr lang="fa-IR" dirty="0" smtClean="0">
                <a:cs typeface="B Lotus" pitchFamily="2" charset="-78"/>
              </a:rPr>
              <a:t>2-</a:t>
            </a:r>
            <a:r>
              <a:rPr lang="ar-SA" dirty="0">
                <a:cs typeface="B Lotus" pitchFamily="2" charset="-78"/>
              </a:rPr>
              <a:t>تجاری: مراكز تجاری شهری (بازار، دفاتر خدمات عمده</a:t>
            </a:r>
            <a:r>
              <a:rPr lang="en-US" dirty="0">
                <a:cs typeface="B Lotus" pitchFamily="2" charset="-78"/>
              </a:rPr>
              <a:t>­</a:t>
            </a:r>
            <a:r>
              <a:rPr lang="ar-SA" dirty="0">
                <a:cs typeface="B Lotus" pitchFamily="2" charset="-78"/>
              </a:rPr>
              <a:t>فروشی، بانك</a:t>
            </a:r>
            <a:r>
              <a:rPr lang="en-US" dirty="0">
                <a:cs typeface="B Lotus" pitchFamily="2" charset="-78"/>
              </a:rPr>
              <a:t>­</a:t>
            </a:r>
            <a:r>
              <a:rPr lang="ar-SA" dirty="0">
                <a:cs typeface="B Lotus" pitchFamily="2" charset="-78"/>
              </a:rPr>
              <a:t>ها و غیره)، مراكز تجاری محلی و خرده‌فروشی و همچنین بازارهای غیردائمی (بازار روز، هفتگی و غیره</a:t>
            </a:r>
            <a:r>
              <a:rPr lang="ar-SA" dirty="0" smtClean="0">
                <a:cs typeface="B Lotus" pitchFamily="2" charset="-78"/>
              </a:rPr>
              <a:t>).</a:t>
            </a:r>
            <a:endParaRPr lang="fa-IR" dirty="0" smtClean="0">
              <a:cs typeface="B Lotus" pitchFamily="2" charset="-78"/>
            </a:endParaRPr>
          </a:p>
          <a:p>
            <a:pPr marL="0" lvl="0" indent="0" algn="just" rtl="1">
              <a:buNone/>
            </a:pPr>
            <a:r>
              <a:rPr lang="fa-IR" dirty="0" smtClean="0">
                <a:cs typeface="B Lotus" pitchFamily="2" charset="-78"/>
              </a:rPr>
              <a:t>3-</a:t>
            </a:r>
            <a:r>
              <a:rPr lang="ar-SA" dirty="0">
                <a:cs typeface="B Lotus" pitchFamily="2" charset="-78"/>
              </a:rPr>
              <a:t>آموزشی: مهدكودك، كودكستان، دبستان، راهنمایی و دبیرستان</a:t>
            </a:r>
            <a:r>
              <a:rPr lang="ar-SA" dirty="0" smtClean="0">
                <a:cs typeface="B Lotus" pitchFamily="2" charset="-78"/>
              </a:rPr>
              <a:t>.</a:t>
            </a:r>
            <a:endParaRPr lang="fa-IR" dirty="0" smtClean="0">
              <a:cs typeface="B Lotus" pitchFamily="2" charset="-78"/>
            </a:endParaRPr>
          </a:p>
          <a:p>
            <a:pPr marL="0" lvl="0" indent="0" algn="just" rtl="1">
              <a:buNone/>
            </a:pPr>
            <a:r>
              <a:rPr lang="fa-IR" dirty="0" smtClean="0">
                <a:cs typeface="B Lotus" pitchFamily="2" charset="-78"/>
              </a:rPr>
              <a:t>4-</a:t>
            </a:r>
            <a:r>
              <a:rPr lang="ar-SA" dirty="0">
                <a:cs typeface="B Lotus" pitchFamily="2" charset="-78"/>
              </a:rPr>
              <a:t>آموزش حرفه‌ای و عالی: مراكز آموزش حرفه‌ای، هنرستان</a:t>
            </a:r>
            <a:r>
              <a:rPr lang="en-US" dirty="0">
                <a:cs typeface="B Lotus" pitchFamily="2" charset="-78"/>
              </a:rPr>
              <a:t>­</a:t>
            </a:r>
            <a:r>
              <a:rPr lang="ar-SA" dirty="0">
                <a:cs typeface="B Lotus" pitchFamily="2" charset="-78"/>
              </a:rPr>
              <a:t>ها، دانشگاه</a:t>
            </a:r>
            <a:r>
              <a:rPr lang="en-US" dirty="0">
                <a:cs typeface="B Lotus" pitchFamily="2" charset="-78"/>
              </a:rPr>
              <a:t>­</a:t>
            </a:r>
            <a:r>
              <a:rPr lang="ar-SA" dirty="0">
                <a:cs typeface="B Lotus" pitchFamily="2" charset="-78"/>
              </a:rPr>
              <a:t>ها و مراكز آموزشی پس از دبیرستان</a:t>
            </a:r>
            <a:r>
              <a:rPr lang="ar-SA" dirty="0" smtClean="0">
                <a:cs typeface="B Lotus" pitchFamily="2" charset="-78"/>
              </a:rPr>
              <a:t>.</a:t>
            </a:r>
            <a:endParaRPr lang="fa-IR" dirty="0" smtClean="0">
              <a:cs typeface="B Lotus" pitchFamily="2" charset="-78"/>
            </a:endParaRPr>
          </a:p>
          <a:p>
            <a:pPr marL="0" lvl="0" indent="0" algn="just" rtl="1">
              <a:buNone/>
            </a:pPr>
            <a:r>
              <a:rPr lang="fa-IR" dirty="0" smtClean="0">
                <a:cs typeface="B Lotus" pitchFamily="2" charset="-78"/>
              </a:rPr>
              <a:t>5-</a:t>
            </a:r>
            <a:r>
              <a:rPr lang="ar-SA" dirty="0">
                <a:cs typeface="B Lotus" pitchFamily="2" charset="-78"/>
              </a:rPr>
              <a:t>فرهنگی: اماكن تاریخی و فرهنگی (موزه، كتابخانه، سالن اجتماعات و غیره</a:t>
            </a:r>
            <a:r>
              <a:rPr lang="ar-SA" dirty="0" smtClean="0">
                <a:cs typeface="B Lotus" pitchFamily="2" charset="-78"/>
              </a:rPr>
              <a:t>).</a:t>
            </a:r>
            <a:endParaRPr lang="fa-IR" dirty="0" smtClean="0">
              <a:cs typeface="B Lotus" pitchFamily="2" charset="-78"/>
            </a:endParaRPr>
          </a:p>
          <a:p>
            <a:pPr marL="0" lvl="0" indent="0" algn="just" rtl="1">
              <a:buNone/>
            </a:pPr>
            <a:r>
              <a:rPr lang="fa-IR" dirty="0" smtClean="0">
                <a:cs typeface="B Lotus" pitchFamily="2" charset="-78"/>
              </a:rPr>
              <a:t>6-</a:t>
            </a:r>
            <a:r>
              <a:rPr lang="ar-SA" dirty="0">
                <a:cs typeface="B Lotus" pitchFamily="2" charset="-78"/>
              </a:rPr>
              <a:t>مذهبی: مسجد، حسینیه، تكیه، امامزاده و اماكن مذهبی اقلیت</a:t>
            </a:r>
            <a:r>
              <a:rPr lang="en-US" dirty="0">
                <a:cs typeface="B Lotus" pitchFamily="2" charset="-78"/>
              </a:rPr>
              <a:t>­</a:t>
            </a:r>
            <a:r>
              <a:rPr lang="ar-SA" dirty="0">
                <a:cs typeface="B Lotus" pitchFamily="2" charset="-78"/>
              </a:rPr>
              <a:t>ها</a:t>
            </a:r>
            <a:r>
              <a:rPr lang="ar-SA" dirty="0" smtClean="0">
                <a:cs typeface="B Lotus" pitchFamily="2" charset="-78"/>
              </a:rPr>
              <a:t>.</a:t>
            </a:r>
            <a:endParaRPr lang="fa-IR" dirty="0" smtClean="0">
              <a:cs typeface="B Lotus" pitchFamily="2" charset="-78"/>
            </a:endParaRPr>
          </a:p>
          <a:p>
            <a:pPr marL="0" lvl="0" indent="0" algn="just" rtl="1">
              <a:buNone/>
            </a:pPr>
            <a:r>
              <a:rPr lang="fa-IR" dirty="0" smtClean="0">
                <a:cs typeface="B Lotus" pitchFamily="2" charset="-78"/>
              </a:rPr>
              <a:t>7-</a:t>
            </a:r>
            <a:r>
              <a:rPr lang="ar-SA" dirty="0">
                <a:cs typeface="B Lotus" pitchFamily="2" charset="-78"/>
              </a:rPr>
              <a:t>خدمات جهانگردی و پذیرایی: هتل، مهمانسرا، مسافرخانه، اردوگاه</a:t>
            </a:r>
            <a:r>
              <a:rPr lang="en-US" dirty="0">
                <a:cs typeface="B Lotus" pitchFamily="2" charset="-78"/>
              </a:rPr>
              <a:t>­</a:t>
            </a:r>
            <a:r>
              <a:rPr lang="ar-SA" dirty="0">
                <a:cs typeface="B Lotus" pitchFamily="2" charset="-78"/>
              </a:rPr>
              <a:t>های جهانگردی و همچنین رستوران، قهوه‌خانه و غیره</a:t>
            </a:r>
            <a:r>
              <a:rPr lang="ar-SA" dirty="0" smtClean="0">
                <a:cs typeface="B Lotus" pitchFamily="2" charset="-78"/>
              </a:rPr>
              <a:t>.</a:t>
            </a:r>
            <a:endParaRPr lang="fa-IR" dirty="0" smtClean="0">
              <a:cs typeface="B Lotus" pitchFamily="2" charset="-78"/>
            </a:endParaRPr>
          </a:p>
          <a:p>
            <a:pPr marL="0" lvl="0" indent="0" algn="just" rtl="1">
              <a:buNone/>
            </a:pPr>
            <a:r>
              <a:rPr lang="fa-IR" dirty="0" smtClean="0">
                <a:cs typeface="B Lotus" pitchFamily="2" charset="-78"/>
              </a:rPr>
              <a:t>8-</a:t>
            </a:r>
            <a:r>
              <a:rPr lang="ar-SA" dirty="0">
                <a:cs typeface="B Lotus" pitchFamily="2" charset="-78"/>
              </a:rPr>
              <a:t>درمانی: بیمارستان، درمانگاه، خانه بهداشت، مراكز پزشكی و غیره</a:t>
            </a:r>
            <a:r>
              <a:rPr lang="ar-SA" dirty="0" smtClean="0">
                <a:cs typeface="B Lotus" pitchFamily="2" charset="-78"/>
              </a:rPr>
              <a:t>.</a:t>
            </a:r>
            <a:endParaRPr lang="fa-IR" dirty="0" smtClean="0">
              <a:cs typeface="B Lotus" pitchFamily="2" charset="-78"/>
            </a:endParaRPr>
          </a:p>
          <a:p>
            <a:pPr marL="0" lvl="0" indent="0" algn="just" rtl="1">
              <a:buNone/>
            </a:pPr>
            <a:r>
              <a:rPr lang="fa-IR" dirty="0" smtClean="0">
                <a:cs typeface="B Lotus" pitchFamily="2" charset="-78"/>
              </a:rPr>
              <a:t>9-</a:t>
            </a:r>
            <a:r>
              <a:rPr lang="ar-SA" dirty="0">
                <a:cs typeface="B Lotus" pitchFamily="2" charset="-78"/>
              </a:rPr>
              <a:t>بهداشتی: حمام عمومی، آبریزگاه، رختشوخانه و غیره.</a:t>
            </a:r>
            <a:endParaRPr lang="en-US" dirty="0">
              <a:cs typeface="B Lotus" pitchFamily="2" charset="-78"/>
            </a:endParaRPr>
          </a:p>
          <a:p>
            <a:pPr marL="0" indent="0" algn="just" rtl="1">
              <a:buNone/>
            </a:pPr>
            <a:endParaRPr lang="en-US" dirty="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397721414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381000"/>
            <a:ext cx="7239000" cy="6074736"/>
          </a:xfrm>
        </p:spPr>
        <p:txBody>
          <a:bodyPr>
            <a:noAutofit/>
          </a:bodyPr>
          <a:lstStyle/>
          <a:p>
            <a:pPr marL="0" indent="0" algn="just" rtl="1">
              <a:buNone/>
            </a:pPr>
            <a:r>
              <a:rPr lang="fa-IR" sz="1900" dirty="0" smtClean="0">
                <a:cs typeface="B Lotus" pitchFamily="2" charset="-78"/>
              </a:rPr>
              <a:t>10-</a:t>
            </a:r>
            <a:r>
              <a:rPr lang="ar-SA" sz="1900" dirty="0">
                <a:cs typeface="B Lotus" pitchFamily="2" charset="-78"/>
              </a:rPr>
              <a:t>ورزشی: تاسیسات ورزشی، استادیوم، سالن سرپوشیده و فضاهای ورزشی روباز.</a:t>
            </a:r>
            <a:endParaRPr lang="fa-IR" sz="1900" dirty="0" smtClean="0">
              <a:cs typeface="B Lotus" pitchFamily="2" charset="-78"/>
            </a:endParaRPr>
          </a:p>
          <a:p>
            <a:pPr marL="0" indent="0" algn="just" rtl="1">
              <a:buNone/>
            </a:pPr>
            <a:r>
              <a:rPr lang="fa-IR" sz="1900" dirty="0" smtClean="0">
                <a:cs typeface="B Lotus" pitchFamily="2" charset="-78"/>
              </a:rPr>
              <a:t>11-</a:t>
            </a:r>
            <a:r>
              <a:rPr lang="ar-SA" sz="1900" dirty="0">
                <a:cs typeface="B Lotus" pitchFamily="2" charset="-78"/>
              </a:rPr>
              <a:t>اداری: مراكز اداری دولتی، نهادهای عمومی و مراكز اداری خصوصی.</a:t>
            </a:r>
            <a:endParaRPr lang="fa-IR" sz="1900" dirty="0" smtClean="0">
              <a:cs typeface="B Lotus" pitchFamily="2" charset="-78"/>
            </a:endParaRPr>
          </a:p>
          <a:p>
            <a:pPr marL="0" lvl="0" indent="0" algn="just" rtl="1">
              <a:buNone/>
            </a:pPr>
            <a:r>
              <a:rPr lang="fa-IR" sz="1900" dirty="0" smtClean="0">
                <a:cs typeface="B Lotus" pitchFamily="2" charset="-78"/>
              </a:rPr>
              <a:t>12-</a:t>
            </a:r>
            <a:r>
              <a:rPr lang="ar-SA" sz="1900" dirty="0">
                <a:cs typeface="B Lotus" pitchFamily="2" charset="-78"/>
              </a:rPr>
              <a:t>فضای سبز: فضاهای سبز عمومی (پارك</a:t>
            </a:r>
            <a:r>
              <a:rPr lang="en-US" sz="1900" dirty="0">
                <a:cs typeface="B Lotus" pitchFamily="2" charset="-78"/>
              </a:rPr>
              <a:t>­</a:t>
            </a:r>
            <a:r>
              <a:rPr lang="ar-SA" sz="1900" dirty="0">
                <a:cs typeface="B Lotus" pitchFamily="2" charset="-78"/>
              </a:rPr>
              <a:t>ها)، فضاهای تفریحی و بازی بچه‌ها، فضاهای سبز حفاظت شده (استحفاظی)، پارك</a:t>
            </a:r>
            <a:r>
              <a:rPr lang="en-US" sz="1900" dirty="0">
                <a:cs typeface="B Lotus" pitchFamily="2" charset="-78"/>
              </a:rPr>
              <a:t>­</a:t>
            </a:r>
            <a:r>
              <a:rPr lang="ar-SA" sz="1900" dirty="0">
                <a:cs typeface="B Lotus" pitchFamily="2" charset="-78"/>
              </a:rPr>
              <a:t>های جنگلی، باغات و فضاهای سبز خصوصی و مزارع و اراضی كشاورزی</a:t>
            </a:r>
            <a:r>
              <a:rPr lang="ar-SA" sz="1900" dirty="0" smtClean="0">
                <a:cs typeface="B Lotus" pitchFamily="2" charset="-78"/>
              </a:rPr>
              <a:t>.</a:t>
            </a:r>
            <a:endParaRPr lang="fa-IR" sz="1900" dirty="0" smtClean="0">
              <a:cs typeface="B Lotus" pitchFamily="2" charset="-78"/>
            </a:endParaRPr>
          </a:p>
          <a:p>
            <a:pPr marL="0" lvl="0" indent="0" algn="just" rtl="1">
              <a:buNone/>
            </a:pPr>
            <a:r>
              <a:rPr lang="fa-IR" sz="1900" dirty="0" smtClean="0">
                <a:cs typeface="B Lotus" pitchFamily="2" charset="-78"/>
              </a:rPr>
              <a:t>13-</a:t>
            </a:r>
            <a:r>
              <a:rPr lang="ar-SA" sz="1900" dirty="0">
                <a:cs typeface="B Lotus" pitchFamily="2" charset="-78"/>
              </a:rPr>
              <a:t>مناطق نظامی</a:t>
            </a:r>
            <a:r>
              <a:rPr lang="ar-SA" sz="1900" dirty="0" smtClean="0">
                <a:cs typeface="B Lotus" pitchFamily="2" charset="-78"/>
              </a:rPr>
              <a:t>.</a:t>
            </a:r>
            <a:endParaRPr lang="fa-IR" sz="1900" dirty="0" smtClean="0">
              <a:cs typeface="B Lotus" pitchFamily="2" charset="-78"/>
            </a:endParaRPr>
          </a:p>
          <a:p>
            <a:pPr marL="0" lvl="0" indent="0" algn="just" rtl="1">
              <a:buNone/>
            </a:pPr>
            <a:r>
              <a:rPr lang="fa-IR" sz="1900" dirty="0" smtClean="0">
                <a:cs typeface="B Lotus" pitchFamily="2" charset="-78"/>
              </a:rPr>
              <a:t>14-</a:t>
            </a:r>
            <a:r>
              <a:rPr lang="ar-SA" sz="1900" dirty="0">
                <a:cs typeface="B Lotus" pitchFamily="2" charset="-78"/>
              </a:rPr>
              <a:t>صنعتی: مراكز صنایع سنگین، صنایع مزاحم (آلاینده)، صنایع سبك و كارگاه</a:t>
            </a:r>
            <a:r>
              <a:rPr lang="en-US" sz="1900" dirty="0">
                <a:cs typeface="B Lotus" pitchFamily="2" charset="-78"/>
              </a:rPr>
              <a:t>­</a:t>
            </a:r>
            <a:r>
              <a:rPr lang="ar-SA" sz="1900" dirty="0">
                <a:cs typeface="B Lotus" pitchFamily="2" charset="-78"/>
              </a:rPr>
              <a:t>های غیر</a:t>
            </a:r>
            <a:r>
              <a:rPr lang="en-US" sz="1900" dirty="0">
                <a:cs typeface="B Lotus" pitchFamily="2" charset="-78"/>
              </a:rPr>
              <a:t>­</a:t>
            </a:r>
            <a:r>
              <a:rPr lang="ar-SA" sz="1900" dirty="0">
                <a:cs typeface="B Lotus" pitchFamily="2" charset="-78"/>
              </a:rPr>
              <a:t>مزاحم (غیرآلاینده</a:t>
            </a:r>
            <a:r>
              <a:rPr lang="ar-SA" sz="1900" dirty="0" smtClean="0">
                <a:cs typeface="B Lotus" pitchFamily="2" charset="-78"/>
              </a:rPr>
              <a:t>).</a:t>
            </a:r>
            <a:endParaRPr lang="fa-IR" sz="1900" dirty="0" smtClean="0">
              <a:cs typeface="B Lotus" pitchFamily="2" charset="-78"/>
            </a:endParaRPr>
          </a:p>
          <a:p>
            <a:pPr marL="0" lvl="0" indent="0" algn="just" rtl="1">
              <a:buNone/>
            </a:pPr>
            <a:r>
              <a:rPr lang="fa-IR" sz="1900" dirty="0" smtClean="0">
                <a:cs typeface="B Lotus" pitchFamily="2" charset="-78"/>
              </a:rPr>
              <a:t>15-</a:t>
            </a:r>
            <a:r>
              <a:rPr lang="ar-SA" sz="1900" dirty="0">
                <a:cs typeface="B Lotus" pitchFamily="2" charset="-78"/>
              </a:rPr>
              <a:t>تاسیسات و تجهیزات شهری: مراكز تاسیسات شهری (آب، برق، تلفن، فاضلاب و غیره) و همچنین تجهیزات شهری (آتش نشانی، مراكز جمع‌آوری و دفع زباله، كشتارگاه، غسالخانه، گورستان و غیره</a:t>
            </a:r>
            <a:r>
              <a:rPr lang="ar-SA" sz="1900" dirty="0" smtClean="0">
                <a:cs typeface="B Lotus" pitchFamily="2" charset="-78"/>
              </a:rPr>
              <a:t>).</a:t>
            </a:r>
            <a:endParaRPr lang="fa-IR" sz="1900" dirty="0" smtClean="0">
              <a:cs typeface="B Lotus" pitchFamily="2" charset="-78"/>
            </a:endParaRPr>
          </a:p>
          <a:p>
            <a:pPr marL="0" lvl="0" indent="0" algn="just" rtl="1">
              <a:buNone/>
            </a:pPr>
            <a:r>
              <a:rPr lang="fa-IR" sz="1900" dirty="0" smtClean="0">
                <a:cs typeface="B Lotus" pitchFamily="2" charset="-78"/>
              </a:rPr>
              <a:t>16-</a:t>
            </a:r>
            <a:r>
              <a:rPr lang="ar-SA" sz="1900" dirty="0">
                <a:cs typeface="B Lotus" pitchFamily="2" charset="-78"/>
              </a:rPr>
              <a:t>حمل و نقل و انبارها: پایانه، فرودگاه، تاسیسات بندری، گمرك، ایستگاه راه‌آهن، سردخانه، انبار، سیلو، پاركینگ‌های عمومی و غیره</a:t>
            </a:r>
            <a:r>
              <a:rPr lang="ar-SA" sz="1900" dirty="0" smtClean="0">
                <a:cs typeface="B Lotus" pitchFamily="2" charset="-78"/>
              </a:rPr>
              <a:t>.</a:t>
            </a:r>
            <a:endParaRPr lang="fa-IR" sz="1900" dirty="0" smtClean="0">
              <a:cs typeface="B Lotus" pitchFamily="2" charset="-78"/>
            </a:endParaRPr>
          </a:p>
          <a:p>
            <a:pPr marL="0" lvl="0" indent="0" algn="just" rtl="1">
              <a:buNone/>
            </a:pPr>
            <a:r>
              <a:rPr lang="fa-IR" sz="1900" dirty="0" smtClean="0">
                <a:cs typeface="B Lotus" pitchFamily="2" charset="-78"/>
              </a:rPr>
              <a:t>17-</a:t>
            </a:r>
            <a:r>
              <a:rPr lang="ar-SA" sz="1900" dirty="0">
                <a:cs typeface="B Lotus" pitchFamily="2" charset="-78"/>
              </a:rPr>
              <a:t>خدمات اجتماعی: مجتمع‌های حمایتی، تربیتی و خیریه</a:t>
            </a:r>
            <a:r>
              <a:rPr lang="ar-SA" sz="1900" dirty="0" smtClean="0">
                <a:cs typeface="B Lotus" pitchFamily="2" charset="-78"/>
              </a:rPr>
              <a:t>.</a:t>
            </a:r>
            <a:endParaRPr lang="fa-IR" sz="1900" dirty="0" smtClean="0">
              <a:cs typeface="B Lotus" pitchFamily="2" charset="-78"/>
            </a:endParaRPr>
          </a:p>
          <a:p>
            <a:pPr marL="0" lvl="0" indent="0" algn="just" rtl="1">
              <a:buNone/>
            </a:pPr>
            <a:r>
              <a:rPr lang="fa-IR" sz="1900" dirty="0" smtClean="0">
                <a:cs typeface="B Lotus" pitchFamily="2" charset="-78"/>
              </a:rPr>
              <a:t>18-</a:t>
            </a:r>
            <a:r>
              <a:rPr lang="ar-SA" sz="1900" dirty="0">
                <a:cs typeface="B Lotus" pitchFamily="2" charset="-78"/>
              </a:rPr>
              <a:t>تفریحی: سینما، تئاتر، محل‌های بازی و مراكز گذران اوقات فراغت</a:t>
            </a:r>
            <a:r>
              <a:rPr lang="ar-SA" sz="1900" dirty="0" smtClean="0">
                <a:cs typeface="B Lotus" pitchFamily="2" charset="-78"/>
              </a:rPr>
              <a:t>.</a:t>
            </a:r>
            <a:endParaRPr lang="fa-IR" sz="1900" dirty="0" smtClean="0">
              <a:cs typeface="B Lotus" pitchFamily="2" charset="-78"/>
            </a:endParaRPr>
          </a:p>
          <a:p>
            <a:pPr marL="0" lvl="0" indent="0" algn="just" rtl="1">
              <a:buNone/>
            </a:pPr>
            <a:r>
              <a:rPr lang="fa-IR" sz="1900" dirty="0" smtClean="0">
                <a:cs typeface="B Lotus" pitchFamily="2" charset="-78"/>
              </a:rPr>
              <a:t>19-</a:t>
            </a:r>
            <a:r>
              <a:rPr lang="ar-SA" sz="1900" dirty="0">
                <a:cs typeface="B Lotus" pitchFamily="2" charset="-78"/>
              </a:rPr>
              <a:t>محدوده‌های حفاظتی: مناطق نظامی و استحفاظی، سایت‌های تاریخی و باستانی</a:t>
            </a:r>
            <a:r>
              <a:rPr lang="ar-SA" sz="1900" dirty="0" smtClean="0">
                <a:cs typeface="B Lotus" pitchFamily="2" charset="-78"/>
              </a:rPr>
              <a:t>.</a:t>
            </a:r>
            <a:endParaRPr lang="fa-IR" sz="1900" dirty="0" smtClean="0">
              <a:cs typeface="B Lotus" pitchFamily="2" charset="-78"/>
            </a:endParaRPr>
          </a:p>
          <a:p>
            <a:pPr marL="0" lvl="0" indent="0" algn="just" rtl="1">
              <a:buNone/>
            </a:pPr>
            <a:r>
              <a:rPr lang="fa-IR" sz="1900" dirty="0" smtClean="0">
                <a:cs typeface="B Lotus" pitchFamily="2" charset="-78"/>
              </a:rPr>
              <a:t>20-</a:t>
            </a:r>
            <a:r>
              <a:rPr lang="ar-SA" sz="1900" dirty="0">
                <a:cs typeface="B Lotus" pitchFamily="2" charset="-78"/>
              </a:rPr>
              <a:t>حریم‌ها: محدوده‌های حریم خطوط انتقال، رودخانه‌ها و غیره.</a:t>
            </a:r>
            <a:endParaRPr lang="en-US" sz="1900" dirty="0">
              <a:cs typeface="B Lotus" pitchFamily="2" charset="-78"/>
            </a:endParaRPr>
          </a:p>
          <a:p>
            <a:pPr marL="0" lvl="0" indent="0" algn="just" rtl="1">
              <a:buNone/>
            </a:pPr>
            <a:r>
              <a:rPr lang="fa-IR" sz="1900" dirty="0" smtClean="0">
                <a:cs typeface="B Lotus" pitchFamily="2" charset="-78"/>
              </a:rPr>
              <a:t>21- </a:t>
            </a:r>
            <a:r>
              <a:rPr lang="ar-SA" sz="1900" dirty="0">
                <a:cs typeface="B Lotus" pitchFamily="2" charset="-78"/>
              </a:rPr>
              <a:t>اراضی ذخیره.</a:t>
            </a:r>
            <a:endParaRPr lang="en-US" sz="1900" dirty="0">
              <a:cs typeface="B Lotus" pitchFamily="2" charset="-78"/>
            </a:endParaRPr>
          </a:p>
          <a:p>
            <a:pPr marL="0" indent="0" algn="just" rtl="1">
              <a:buNone/>
            </a:pPr>
            <a:endParaRPr lang="en-US" sz="1900" dirty="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23066540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381000" y="381000"/>
            <a:ext cx="7239000" cy="6453051"/>
          </a:xfrm>
        </p:spPr>
        <p:txBody>
          <a:bodyPr/>
          <a:lstStyle/>
          <a:p>
            <a:pPr marL="0" indent="0" algn="just" rtl="1">
              <a:buNone/>
            </a:pPr>
            <a:r>
              <a:rPr lang="fa-IR" b="1" dirty="0">
                <a:cs typeface="B Lotus" pitchFamily="2" charset="-78"/>
              </a:rPr>
              <a:t>سرانه</a:t>
            </a:r>
            <a:endParaRPr lang="en-US" dirty="0">
              <a:cs typeface="B Lotus" pitchFamily="2" charset="-78"/>
            </a:endParaRPr>
          </a:p>
          <a:p>
            <a:pPr lvl="0" algn="just" rtl="1"/>
            <a:r>
              <a:rPr lang="fa-IR" sz="2000" dirty="0">
                <a:cs typeface="B Lotus" pitchFamily="2" charset="-78"/>
              </a:rPr>
              <a:t>سرانه زمين: مقدار زميني است كه بطور متوسط از هر يك از كاربري­هاي شهر به هر نفر از جمعيت آن مي‌رسد.</a:t>
            </a:r>
            <a:endParaRPr lang="en-US" sz="2000" dirty="0">
              <a:cs typeface="B Lotus" pitchFamily="2" charset="-78"/>
            </a:endParaRPr>
          </a:p>
          <a:p>
            <a:pPr lvl="0" algn="just" rtl="1"/>
            <a:r>
              <a:rPr lang="fa-IR" sz="2000" dirty="0">
                <a:cs typeface="B Lotus" pitchFamily="2" charset="-78"/>
              </a:rPr>
              <a:t>روشن است سرانه زمین در رابطه با تراكم قرار دارد. یعنی هر اندازه كه مقدار تراكم بالا می‌رود، مقدار سرانه زمین پایین می‌آید و بالعكس.</a:t>
            </a:r>
            <a:endParaRPr lang="en-US" sz="2000" dirty="0">
              <a:cs typeface="B Lotus" pitchFamily="2" charset="-78"/>
            </a:endParaRPr>
          </a:p>
          <a:p>
            <a:pPr lvl="0" algn="just" rtl="1"/>
            <a:r>
              <a:rPr lang="fa-IR" sz="2000" dirty="0">
                <a:cs typeface="B Lotus" pitchFamily="2" charset="-78"/>
              </a:rPr>
              <a:t>درصد هر یک از کاربری­ها عبارت است از: </a:t>
            </a:r>
            <a:endParaRPr lang="en-US" sz="2000" dirty="0">
              <a:cs typeface="B Lotus" pitchFamily="2" charset="-78"/>
            </a:endParaRPr>
          </a:p>
          <a:p>
            <a:pPr marL="0" lvl="2" indent="0" algn="just" rtl="1">
              <a:spcBef>
                <a:spcPts val="600"/>
              </a:spcBef>
              <a:buClr>
                <a:schemeClr val="tx2"/>
              </a:buClr>
              <a:buSzPct val="73000"/>
              <a:buNone/>
            </a:pPr>
            <a:r>
              <a:rPr lang="fa-IR" dirty="0" smtClean="0">
                <a:cs typeface="B Lotus" pitchFamily="2" charset="-78"/>
              </a:rPr>
              <a:t>-</a:t>
            </a:r>
            <a:r>
              <a:rPr lang="fa-IR" dirty="0">
                <a:cs typeface="B Lotus" pitchFamily="2" charset="-78"/>
              </a:rPr>
              <a:t>فضاهاي مسكوني، %50 سطح زمين </a:t>
            </a:r>
            <a:endParaRPr lang="fa-IR" dirty="0" smtClean="0">
              <a:cs typeface="B Lotus" pitchFamily="2" charset="-78"/>
            </a:endParaRPr>
          </a:p>
          <a:p>
            <a:pPr marL="0" lvl="2" indent="0" algn="just" rtl="1">
              <a:spcBef>
                <a:spcPts val="600"/>
              </a:spcBef>
              <a:buClr>
                <a:schemeClr val="tx2"/>
              </a:buClr>
              <a:buSzPct val="73000"/>
              <a:buNone/>
            </a:pPr>
            <a:r>
              <a:rPr lang="fa-IR" dirty="0" smtClean="0">
                <a:cs typeface="B Lotus" pitchFamily="2" charset="-78"/>
              </a:rPr>
              <a:t>-</a:t>
            </a:r>
            <a:r>
              <a:rPr lang="fa-IR" dirty="0">
                <a:cs typeface="B Lotus" pitchFamily="2" charset="-78"/>
              </a:rPr>
              <a:t>فضاهاي سواره و پياده، %25 سطح زمين </a:t>
            </a:r>
            <a:endParaRPr lang="fa-IR" dirty="0" smtClean="0">
              <a:cs typeface="B Lotus" pitchFamily="2" charset="-78"/>
            </a:endParaRPr>
          </a:p>
          <a:p>
            <a:pPr marL="0" lvl="2" indent="0" algn="just" rtl="1">
              <a:spcBef>
                <a:spcPts val="600"/>
              </a:spcBef>
              <a:buClr>
                <a:schemeClr val="tx2"/>
              </a:buClr>
              <a:buSzPct val="73000"/>
              <a:buNone/>
            </a:pPr>
            <a:r>
              <a:rPr lang="fa-IR" dirty="0" smtClean="0">
                <a:cs typeface="B Lotus" pitchFamily="2" charset="-78"/>
              </a:rPr>
              <a:t>-</a:t>
            </a:r>
            <a:r>
              <a:rPr lang="fa-IR" dirty="0">
                <a:cs typeface="B Lotus" pitchFamily="2" charset="-78"/>
              </a:rPr>
              <a:t>فضاهاي سبز و اماكن ورزشي، %15 سطح زمين </a:t>
            </a:r>
            <a:endParaRPr lang="fa-IR" dirty="0" smtClean="0">
              <a:cs typeface="B Lotus" pitchFamily="2" charset="-78"/>
            </a:endParaRPr>
          </a:p>
          <a:p>
            <a:pPr marL="0" lvl="2" indent="0" algn="just" rtl="1">
              <a:spcBef>
                <a:spcPts val="600"/>
              </a:spcBef>
              <a:buClr>
                <a:schemeClr val="tx2"/>
              </a:buClr>
              <a:buSzPct val="73000"/>
              <a:buNone/>
            </a:pPr>
            <a:r>
              <a:rPr lang="fa-IR" dirty="0" smtClean="0">
                <a:cs typeface="B Lotus" pitchFamily="2" charset="-78"/>
              </a:rPr>
              <a:t>-</a:t>
            </a:r>
            <a:r>
              <a:rPr lang="fa-IR" dirty="0">
                <a:cs typeface="B Lotus" pitchFamily="2" charset="-78"/>
              </a:rPr>
              <a:t>ساير فضاها، %10 سطح زمين</a:t>
            </a:r>
            <a:endParaRPr lang="en-US" dirty="0">
              <a:cs typeface="B Lotus" pitchFamily="2" charset="-78"/>
            </a:endParaRPr>
          </a:p>
          <a:p>
            <a:pPr marL="0" indent="0" algn="just" rtl="1">
              <a:buNone/>
            </a:pPr>
            <a:endParaRPr lang="fa-IR" dirty="0" smtClean="0">
              <a:cs typeface="B Lotus" pitchFamily="2" charset="-78"/>
            </a:endParaRPr>
          </a:p>
          <a:p>
            <a:pPr marL="0" indent="0" algn="just" rtl="1">
              <a:buNone/>
            </a:pPr>
            <a:endParaRPr lang="en-US" dirty="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410974506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381000"/>
            <a:ext cx="7239000" cy="6074736"/>
          </a:xfrm>
        </p:spPr>
        <p:txBody>
          <a:bodyPr>
            <a:normAutofit/>
          </a:bodyPr>
          <a:lstStyle/>
          <a:p>
            <a:pPr marL="0" indent="0" algn="just" rtl="1">
              <a:buNone/>
            </a:pPr>
            <a:r>
              <a:rPr lang="fa-IR" b="1" dirty="0">
                <a:solidFill>
                  <a:schemeClr val="bg2">
                    <a:lumMod val="25000"/>
                  </a:schemeClr>
                </a:solidFill>
                <a:cs typeface="B Lotus" pitchFamily="2" charset="-78"/>
              </a:rPr>
              <a:t>شهر </a:t>
            </a:r>
            <a:r>
              <a:rPr lang="fa-IR" b="1" dirty="0" smtClean="0">
                <a:solidFill>
                  <a:schemeClr val="bg2">
                    <a:lumMod val="25000"/>
                  </a:schemeClr>
                </a:solidFill>
                <a:cs typeface="B Lotus" pitchFamily="2" charset="-78"/>
              </a:rPr>
              <a:t>جديد</a:t>
            </a:r>
            <a:endParaRPr lang="fa-IR" dirty="0">
              <a:solidFill>
                <a:schemeClr val="bg2">
                  <a:lumMod val="25000"/>
                </a:schemeClr>
              </a:solidFill>
              <a:cs typeface="B Lotus" pitchFamily="2" charset="-78"/>
            </a:endParaRPr>
          </a:p>
          <a:p>
            <a:pPr marL="0" indent="0" algn="just" rtl="1">
              <a:buNone/>
            </a:pPr>
            <a:r>
              <a:rPr lang="fa-IR" sz="2000" dirty="0" smtClean="0">
                <a:cs typeface="B Lotus" pitchFamily="2" charset="-78"/>
              </a:rPr>
              <a:t>شهر </a:t>
            </a:r>
            <a:r>
              <a:rPr lang="fa-IR" sz="2000" dirty="0">
                <a:cs typeface="B Lotus" pitchFamily="2" charset="-78"/>
              </a:rPr>
              <a:t>جديد به مكاني اتلاق مي شود كه در محدوده آن براي اسكان و فعاليت جمعيتي بيش از 50 هزار نفر، يا دست كم 10 هزار واحد مسكوني، به اضافه ساختمان­ها و تاسيسات مورد نياز، در خارج ازحوزه شهري پيش بيني شده باشد.</a:t>
            </a:r>
            <a:r>
              <a:rPr lang="fa-IR" sz="2000" b="1" dirty="0">
                <a:cs typeface="B Lotus" pitchFamily="2" charset="-78"/>
              </a:rPr>
              <a:t> </a:t>
            </a:r>
            <a:endParaRPr lang="en-US" sz="2000" dirty="0">
              <a:cs typeface="B Lotus" pitchFamily="2" charset="-78"/>
            </a:endParaRPr>
          </a:p>
          <a:p>
            <a:pPr marL="0" indent="0" algn="just" rtl="1">
              <a:buNone/>
            </a:pPr>
            <a:endParaRPr lang="en-US" sz="2000" dirty="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276049636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457200"/>
            <a:ext cx="7239000" cy="5998536"/>
          </a:xfrm>
        </p:spPr>
        <p:txBody>
          <a:bodyPr>
            <a:normAutofit fontScale="70000" lnSpcReduction="20000"/>
          </a:bodyPr>
          <a:lstStyle/>
          <a:p>
            <a:pPr algn="r" rtl="1"/>
            <a:r>
              <a:rPr lang="fa-IR" sz="3400" b="1" dirty="0" smtClean="0">
                <a:cs typeface="B Lotus" pitchFamily="2" charset="-78"/>
              </a:rPr>
              <a:t>اهداف ايجاد شهرهای جديد</a:t>
            </a:r>
            <a:endParaRPr lang="en-US" sz="3400" dirty="0">
              <a:cs typeface="B Lotus" pitchFamily="2" charset="-78"/>
            </a:endParaRPr>
          </a:p>
          <a:p>
            <a:pPr marL="0" lvl="0" indent="0" algn="just" rtl="1">
              <a:buNone/>
            </a:pPr>
            <a:r>
              <a:rPr lang="fa-IR" dirty="0" smtClean="0">
                <a:cs typeface="B Lotus" pitchFamily="2" charset="-78"/>
              </a:rPr>
              <a:t>1-</a:t>
            </a:r>
            <a:r>
              <a:rPr lang="fa-IR" dirty="0">
                <a:cs typeface="B Lotus" pitchFamily="2" charset="-78"/>
              </a:rPr>
              <a:t>جلوگیری از توسعه بی­رویه و کلان شهر شدن شهر </a:t>
            </a:r>
            <a:r>
              <a:rPr lang="fa-IR" dirty="0" smtClean="0">
                <a:cs typeface="B Lotus" pitchFamily="2" charset="-78"/>
              </a:rPr>
              <a:t>مادر</a:t>
            </a:r>
          </a:p>
          <a:p>
            <a:pPr marL="0" lvl="0" indent="0" algn="just" rtl="1">
              <a:buNone/>
            </a:pPr>
            <a:r>
              <a:rPr lang="fa-IR" dirty="0" smtClean="0">
                <a:cs typeface="B Lotus" pitchFamily="2" charset="-78"/>
              </a:rPr>
              <a:t>2-</a:t>
            </a:r>
            <a:r>
              <a:rPr lang="fa-IR" dirty="0">
                <a:cs typeface="B Lotus" pitchFamily="2" charset="-78"/>
              </a:rPr>
              <a:t>انتقال کارگاه­ها و صنایع مزاحم و انتقال واحدهای تولیدی موجود در بافت مسکونی شهر مادر به شهر جدید و پالایش شهر </a:t>
            </a:r>
            <a:r>
              <a:rPr lang="fa-IR" dirty="0" smtClean="0">
                <a:cs typeface="B Lotus" pitchFamily="2" charset="-78"/>
              </a:rPr>
              <a:t>اصلی</a:t>
            </a:r>
          </a:p>
          <a:p>
            <a:pPr marL="0" lvl="0" indent="0" algn="just" rtl="1">
              <a:buNone/>
            </a:pPr>
            <a:r>
              <a:rPr lang="fa-IR" dirty="0" smtClean="0">
                <a:cs typeface="B Lotus" pitchFamily="2" charset="-78"/>
              </a:rPr>
              <a:t>3-</a:t>
            </a:r>
            <a:r>
              <a:rPr lang="fa-IR" dirty="0">
                <a:cs typeface="B Lotus" pitchFamily="2" charset="-78"/>
              </a:rPr>
              <a:t>جذب سرریز جمعیت از طریق ایجاد کانون­های </a:t>
            </a:r>
            <a:r>
              <a:rPr lang="fa-IR" dirty="0" smtClean="0">
                <a:cs typeface="B Lotus" pitchFamily="2" charset="-78"/>
              </a:rPr>
              <a:t>اشتغال</a:t>
            </a:r>
          </a:p>
          <a:p>
            <a:pPr marL="0" lvl="0" indent="0" algn="just" rtl="1">
              <a:buNone/>
            </a:pPr>
            <a:r>
              <a:rPr lang="fa-IR" dirty="0" smtClean="0">
                <a:cs typeface="B Lotus" pitchFamily="2" charset="-78"/>
              </a:rPr>
              <a:t>4-</a:t>
            </a:r>
            <a:r>
              <a:rPr lang="fa-IR" dirty="0">
                <a:cs typeface="B Lotus" pitchFamily="2" charset="-78"/>
              </a:rPr>
              <a:t>پالایش شهر مادر به طور سازماندهی توسعه آن به صورت </a:t>
            </a:r>
            <a:r>
              <a:rPr lang="fa-IR" dirty="0" smtClean="0">
                <a:cs typeface="B Lotus" pitchFamily="2" charset="-78"/>
              </a:rPr>
              <a:t>منفصل</a:t>
            </a:r>
          </a:p>
          <a:p>
            <a:pPr marL="0" lvl="0" indent="0" algn="just" rtl="1">
              <a:buNone/>
            </a:pPr>
            <a:r>
              <a:rPr lang="fa-IR" dirty="0" smtClean="0">
                <a:cs typeface="B Lotus" pitchFamily="2" charset="-78"/>
              </a:rPr>
              <a:t>5-</a:t>
            </a:r>
            <a:r>
              <a:rPr lang="fa-IR" dirty="0">
                <a:cs typeface="B Lotus" pitchFamily="2" charset="-78"/>
              </a:rPr>
              <a:t>جلوگیری از ایجاد حاشیه­نشینی در شهرهای </a:t>
            </a:r>
            <a:r>
              <a:rPr lang="fa-IR" dirty="0" smtClean="0">
                <a:cs typeface="B Lotus" pitchFamily="2" charset="-78"/>
              </a:rPr>
              <a:t>بزرگ</a:t>
            </a:r>
          </a:p>
          <a:p>
            <a:pPr marL="0" lvl="0" indent="0" algn="just" rtl="1">
              <a:buNone/>
            </a:pPr>
            <a:r>
              <a:rPr lang="fa-IR" dirty="0" smtClean="0">
                <a:cs typeface="B Lotus" pitchFamily="2" charset="-78"/>
              </a:rPr>
              <a:t>6-</a:t>
            </a:r>
            <a:r>
              <a:rPr lang="fa-IR" dirty="0">
                <a:cs typeface="B Lotus" pitchFamily="2" charset="-78"/>
              </a:rPr>
              <a:t>سبک­شدن بار ترافیک در داخل شهر </a:t>
            </a:r>
            <a:r>
              <a:rPr lang="fa-IR" dirty="0" smtClean="0">
                <a:cs typeface="B Lotus" pitchFamily="2" charset="-78"/>
              </a:rPr>
              <a:t>مادر</a:t>
            </a:r>
          </a:p>
          <a:p>
            <a:pPr marL="0" lvl="0" indent="0" algn="just" rtl="1">
              <a:buNone/>
            </a:pPr>
            <a:r>
              <a:rPr lang="fa-IR" dirty="0" smtClean="0">
                <a:cs typeface="B Lotus" pitchFamily="2" charset="-78"/>
              </a:rPr>
              <a:t>7-</a:t>
            </a:r>
            <a:r>
              <a:rPr lang="fa-IR" dirty="0">
                <a:cs typeface="B Lotus" pitchFamily="2" charset="-78"/>
              </a:rPr>
              <a:t>استفاده از اراضی غیر­زراعی جهت ایجاد شهرهای جدید و جلوگیری از تخریب اراضی کشاورزی حومه های بزرگ </a:t>
            </a:r>
            <a:r>
              <a:rPr lang="fa-IR" dirty="0" smtClean="0">
                <a:cs typeface="B Lotus" pitchFamily="2" charset="-78"/>
              </a:rPr>
              <a:t>شهری</a:t>
            </a:r>
          </a:p>
          <a:p>
            <a:pPr marL="0" indent="0" algn="just" rtl="1">
              <a:buNone/>
            </a:pPr>
            <a:r>
              <a:rPr lang="fa-IR" dirty="0" smtClean="0">
                <a:cs typeface="B Lotus" pitchFamily="2" charset="-78"/>
              </a:rPr>
              <a:t>8-</a:t>
            </a:r>
            <a:r>
              <a:rPr lang="fa-IR" dirty="0">
                <a:cs typeface="B Lotus" pitchFamily="2" charset="-78"/>
              </a:rPr>
              <a:t>ایجاد اشتغال در شهر جدید و جلوگیری از خوابگاهی شدن آن</a:t>
            </a:r>
            <a:endParaRPr lang="fa-IR" dirty="0" smtClean="0">
              <a:cs typeface="B Lotus" pitchFamily="2" charset="-78"/>
            </a:endParaRPr>
          </a:p>
          <a:p>
            <a:pPr marL="0" lvl="0" indent="0" algn="just" rtl="1">
              <a:buNone/>
            </a:pPr>
            <a:r>
              <a:rPr lang="fa-IR" dirty="0" smtClean="0">
                <a:cs typeface="B Lotus" pitchFamily="2" charset="-78"/>
              </a:rPr>
              <a:t>9-</a:t>
            </a:r>
            <a:r>
              <a:rPr lang="fa-IR" dirty="0">
                <a:cs typeface="B Lotus" pitchFamily="2" charset="-78"/>
              </a:rPr>
              <a:t>تنزل بهای تمام­شده واحدهای مسکونی به علت پایین­آمدن بهای زمین، با توجه به نسبت هزینه مساحت و قیمت زمین در شهرهای بزرگ و در نتیجه داشتن مسکن برای اکثریت </a:t>
            </a:r>
            <a:r>
              <a:rPr lang="fa-IR" dirty="0" smtClean="0">
                <a:cs typeface="B Lotus" pitchFamily="2" charset="-78"/>
              </a:rPr>
              <a:t>مردم</a:t>
            </a:r>
          </a:p>
          <a:p>
            <a:pPr marL="0" lvl="0" indent="0" algn="just" rtl="1">
              <a:buNone/>
            </a:pPr>
            <a:r>
              <a:rPr lang="fa-IR" dirty="0" smtClean="0">
                <a:cs typeface="B Lotus" pitchFamily="2" charset="-78"/>
              </a:rPr>
              <a:t>10-</a:t>
            </a:r>
            <a:r>
              <a:rPr lang="fa-IR" dirty="0">
                <a:cs typeface="B Lotus" pitchFamily="2" charset="-78"/>
              </a:rPr>
              <a:t>کاهش هزینه­های توسعه تاسیسات زیربنایی شهر </a:t>
            </a:r>
            <a:r>
              <a:rPr lang="fa-IR" dirty="0" smtClean="0">
                <a:cs typeface="B Lotus" pitchFamily="2" charset="-78"/>
              </a:rPr>
              <a:t>مادر</a:t>
            </a:r>
          </a:p>
          <a:p>
            <a:pPr marL="0" lvl="0" indent="0" algn="just" rtl="1">
              <a:buNone/>
            </a:pPr>
            <a:r>
              <a:rPr lang="fa-IR" dirty="0" smtClean="0">
                <a:cs typeface="B Lotus" pitchFamily="2" charset="-78"/>
              </a:rPr>
              <a:t>11-</a:t>
            </a:r>
            <a:r>
              <a:rPr lang="fa-IR" dirty="0">
                <a:cs typeface="B Lotus" pitchFamily="2" charset="-78"/>
              </a:rPr>
              <a:t>آزاد شدن سطوح کارخانجات و کارگاه­های مزاحم داخل شهر مادر، جهت تاسیسات مورد نیاز زیربنایی از قبیل فضاهای سبز، آموزشی، خدماتی و </a:t>
            </a:r>
            <a:r>
              <a:rPr lang="fa-IR" dirty="0" smtClean="0">
                <a:cs typeface="B Lotus" pitchFamily="2" charset="-78"/>
              </a:rPr>
              <a:t>ترافیکی</a:t>
            </a:r>
          </a:p>
          <a:p>
            <a:pPr marL="0" lvl="0" indent="0" algn="just" rtl="1">
              <a:buNone/>
            </a:pPr>
            <a:r>
              <a:rPr lang="fa-IR" dirty="0" smtClean="0">
                <a:cs typeface="B Lotus" pitchFamily="2" charset="-78"/>
              </a:rPr>
              <a:t>12-</a:t>
            </a:r>
            <a:r>
              <a:rPr lang="fa-IR" dirty="0">
                <a:cs typeface="B Lotus" pitchFamily="2" charset="-78"/>
              </a:rPr>
              <a:t>جلوگیری از آلودگی محیط­زیست در شهرهای بزرگ که بصورت خطرناکی در آمده است</a:t>
            </a:r>
            <a:r>
              <a:rPr lang="fa-IR" dirty="0" smtClean="0">
                <a:cs typeface="B Lotus" pitchFamily="2" charset="-78"/>
              </a:rPr>
              <a:t>.</a:t>
            </a:r>
          </a:p>
          <a:p>
            <a:pPr marL="0" lvl="0" indent="0" algn="just" rtl="1">
              <a:buNone/>
            </a:pPr>
            <a:r>
              <a:rPr lang="fa-IR" dirty="0" smtClean="0">
                <a:cs typeface="B Lotus" pitchFamily="2" charset="-78"/>
              </a:rPr>
              <a:t>13-</a:t>
            </a:r>
            <a:r>
              <a:rPr lang="fa-IR" dirty="0">
                <a:cs typeface="B Lotus" pitchFamily="2" charset="-78"/>
              </a:rPr>
              <a:t>احداث شهر از پیش برنامه­ریزی شده و متناسب با نیاز واقعی </a:t>
            </a:r>
            <a:r>
              <a:rPr lang="fa-IR" dirty="0" smtClean="0">
                <a:cs typeface="B Lotus" pitchFamily="2" charset="-78"/>
              </a:rPr>
              <a:t>جامعه</a:t>
            </a:r>
          </a:p>
          <a:p>
            <a:pPr marL="0" indent="0" algn="r" rtl="1">
              <a:buNone/>
            </a:pPr>
            <a:endParaRPr lang="en-US" dirty="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1605147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37160"/>
          </a:xfrm>
        </p:spPr>
        <p:txBody>
          <a:bodyPr>
            <a:normAutofit fontScale="90000"/>
          </a:bodyPr>
          <a:lstStyle/>
          <a:p>
            <a:endParaRPr lang="en-US" dirty="0"/>
          </a:p>
        </p:txBody>
      </p:sp>
      <p:sp>
        <p:nvSpPr>
          <p:cNvPr id="3" name="Content Placeholder 2"/>
          <p:cNvSpPr>
            <a:spLocks noGrp="1"/>
          </p:cNvSpPr>
          <p:nvPr>
            <p:ph idx="1"/>
          </p:nvPr>
        </p:nvSpPr>
        <p:spPr>
          <a:xfrm>
            <a:off x="457200" y="533400"/>
            <a:ext cx="7239000" cy="5998536"/>
          </a:xfrm>
        </p:spPr>
        <p:txBody>
          <a:bodyPr>
            <a:normAutofit/>
          </a:bodyPr>
          <a:lstStyle/>
          <a:p>
            <a:pPr lvl="0" algn="r" rtl="1"/>
            <a:r>
              <a:rPr lang="ar-SA" sz="2000" dirty="0">
                <a:cs typeface="B Lotus" pitchFamily="2" charset="-78"/>
              </a:rPr>
              <a:t>در اينجا با توجه به شرايط کشورمان انواع شهر­ها را با توجه با اندازه آن بيان می­کنيم: </a:t>
            </a:r>
            <a:endParaRPr lang="fa-IR" sz="2000" dirty="0" smtClean="0">
              <a:cs typeface="B Lotus" pitchFamily="2" charset="-78"/>
            </a:endParaRPr>
          </a:p>
          <a:p>
            <a:pPr marL="0" indent="0" algn="just" rtl="1">
              <a:buNone/>
            </a:pPr>
            <a:r>
              <a:rPr lang="fa-IR" sz="2000" dirty="0">
                <a:cs typeface="B Lotus" pitchFamily="2" charset="-78"/>
              </a:rPr>
              <a:t>1- </a:t>
            </a:r>
            <a:r>
              <a:rPr lang="ar-SA" sz="2000" dirty="0">
                <a:cs typeface="B Lotus" pitchFamily="2" charset="-78"/>
              </a:rPr>
              <a:t>بازار شهر؛ ۱۰-۵ هزار نفر جمعيت. (عملکرد: دهستانی)</a:t>
            </a:r>
            <a:endParaRPr lang="fa-IR" sz="2000" dirty="0">
              <a:cs typeface="B Lotus" pitchFamily="2" charset="-78"/>
            </a:endParaRPr>
          </a:p>
          <a:p>
            <a:pPr marL="0" indent="0" algn="r" rtl="1">
              <a:buNone/>
            </a:pPr>
            <a:r>
              <a:rPr lang="fa-IR" sz="2000" dirty="0">
                <a:cs typeface="B Lotus" pitchFamily="2" charset="-78"/>
              </a:rPr>
              <a:t>2- </a:t>
            </a:r>
            <a:r>
              <a:rPr lang="ar-SA" sz="2000" dirty="0">
                <a:cs typeface="B Lotus" pitchFamily="2" charset="-78"/>
              </a:rPr>
              <a:t>روستا-شهر؛ ۲۵-۱۰ هزار نفر جمعيت. (عملکرد: بخش)</a:t>
            </a:r>
            <a:endParaRPr lang="fa-IR" sz="2000" dirty="0">
              <a:cs typeface="B Lotus" pitchFamily="2" charset="-78"/>
            </a:endParaRPr>
          </a:p>
          <a:p>
            <a:pPr marL="0" indent="0" algn="r" rtl="1">
              <a:buNone/>
            </a:pPr>
            <a:r>
              <a:rPr lang="fa-IR" sz="2000" dirty="0">
                <a:cs typeface="B Lotus" pitchFamily="2" charset="-78"/>
              </a:rPr>
              <a:t>3- </a:t>
            </a:r>
            <a:r>
              <a:rPr lang="ar-SA" sz="2000" dirty="0">
                <a:cs typeface="B Lotus" pitchFamily="2" charset="-78"/>
              </a:rPr>
              <a:t>شهر کوچک؛ ۵۰-۲۵ هزار نفر جمعيت. (عملکرد: شهرستان)</a:t>
            </a:r>
            <a:endParaRPr lang="fa-IR" sz="2000" dirty="0">
              <a:cs typeface="B Lotus" pitchFamily="2" charset="-78"/>
            </a:endParaRPr>
          </a:p>
          <a:p>
            <a:pPr marL="0" indent="0" algn="r" rtl="1">
              <a:buNone/>
            </a:pPr>
            <a:r>
              <a:rPr lang="fa-IR" sz="2000" dirty="0">
                <a:cs typeface="B Lotus" pitchFamily="2" charset="-78"/>
              </a:rPr>
              <a:t>4- </a:t>
            </a:r>
            <a:r>
              <a:rPr lang="ar-SA" sz="2000" dirty="0">
                <a:cs typeface="B Lotus" pitchFamily="2" charset="-78"/>
              </a:rPr>
              <a:t>شهر متوسط کوچک؛ ۱۰۰-۵۰ هزار نفر جمعيت. (عملکرد: شهرستان)</a:t>
            </a:r>
            <a:endParaRPr lang="en-US" sz="2000" dirty="0">
              <a:cs typeface="B Lotus" pitchFamily="2" charset="-78"/>
            </a:endParaRPr>
          </a:p>
          <a:p>
            <a:pPr marL="0" indent="0" algn="r" rtl="1">
              <a:buNone/>
            </a:pPr>
            <a:r>
              <a:rPr lang="fa-IR" sz="2000" dirty="0">
                <a:cs typeface="B Lotus" pitchFamily="2" charset="-78"/>
              </a:rPr>
              <a:t>5- </a:t>
            </a:r>
            <a:r>
              <a:rPr lang="ar-SA" sz="2000" dirty="0">
                <a:cs typeface="B Lotus" pitchFamily="2" charset="-78"/>
              </a:rPr>
              <a:t>شهر متوسط؛ ۲۵۰-۱۰۰ هزار نفر جمعيت. (عملکرد: ناحيه ای)</a:t>
            </a:r>
            <a:endParaRPr lang="fa-IR" sz="2000" dirty="0">
              <a:cs typeface="B Lotus" pitchFamily="2" charset="-78"/>
            </a:endParaRPr>
          </a:p>
          <a:p>
            <a:pPr marL="0" indent="0" algn="r" rtl="1">
              <a:buNone/>
            </a:pPr>
            <a:r>
              <a:rPr lang="fa-IR" sz="2000" dirty="0">
                <a:cs typeface="B Lotus" pitchFamily="2" charset="-78"/>
              </a:rPr>
              <a:t>6- </a:t>
            </a:r>
            <a:r>
              <a:rPr lang="ar-SA" sz="2000" dirty="0">
                <a:cs typeface="B Lotus" pitchFamily="2" charset="-78"/>
              </a:rPr>
              <a:t> شهر بزرگ ميانی؛ ۵۰۰-۲۵۰ هزار نفر جمعيت. (عملکرد: استانی)</a:t>
            </a:r>
            <a:endParaRPr lang="en-US" sz="2000" dirty="0">
              <a:cs typeface="B Lotus" pitchFamily="2" charset="-78"/>
            </a:endParaRPr>
          </a:p>
          <a:p>
            <a:pPr marL="0" indent="0" algn="r" rtl="1">
              <a:buNone/>
            </a:pPr>
            <a:r>
              <a:rPr lang="fa-IR" sz="2000" dirty="0">
                <a:cs typeface="B Lotus" pitchFamily="2" charset="-78"/>
              </a:rPr>
              <a:t>7- </a:t>
            </a:r>
            <a:r>
              <a:rPr lang="ar-SA" sz="2000" dirty="0">
                <a:cs typeface="B Lotus" pitchFamily="2" charset="-78"/>
              </a:rPr>
              <a:t>شهر بزرگ؛ ۱۰۰۰-۵۰۰ ؛ هزار نفر جمعيت. (عملکرد: منطقه ای)</a:t>
            </a:r>
            <a:endParaRPr lang="en-US" sz="2000" dirty="0">
              <a:cs typeface="B Lotus" pitchFamily="2" charset="-78"/>
            </a:endParaRPr>
          </a:p>
          <a:p>
            <a:pPr marL="0" indent="0" algn="r" rtl="1">
              <a:buNone/>
            </a:pPr>
            <a:r>
              <a:rPr lang="fa-IR" sz="2000" dirty="0">
                <a:cs typeface="B Lotus" pitchFamily="2" charset="-78"/>
              </a:rPr>
              <a:t>8- </a:t>
            </a:r>
            <a:r>
              <a:rPr lang="ar-SA" sz="2000" dirty="0">
                <a:cs typeface="B Lotus" pitchFamily="2" charset="-78"/>
              </a:rPr>
              <a:t>کلان شهر(متروپل)؛ ۵/۲-۱ ميليون نفر جمعيت. (عملکرد: کلان منطقه ای)</a:t>
            </a:r>
            <a:endParaRPr lang="fa-IR" sz="2000" dirty="0">
              <a:cs typeface="B Lotus" pitchFamily="2" charset="-78"/>
            </a:endParaRPr>
          </a:p>
          <a:p>
            <a:pPr marL="0" indent="0" algn="r" rtl="1">
              <a:buNone/>
            </a:pPr>
            <a:r>
              <a:rPr lang="fa-IR" sz="2000" dirty="0">
                <a:cs typeface="B Lotus" pitchFamily="2" charset="-78"/>
              </a:rPr>
              <a:t>9- </a:t>
            </a:r>
            <a:r>
              <a:rPr lang="ar-SA" sz="2000" dirty="0">
                <a:cs typeface="B Lotus" pitchFamily="2" charset="-78"/>
              </a:rPr>
              <a:t> کلان شهر(متروپل ملی)؛ ۵/۲ ميليون نفر جمعيت و بيشتر.( عملکرد: ملی)</a:t>
            </a:r>
            <a:endParaRPr lang="fa-IR" sz="2000" dirty="0">
              <a:cs typeface="B Lotus" pitchFamily="2" charset="-78"/>
            </a:endParaRPr>
          </a:p>
          <a:p>
            <a:pPr marL="0" lvl="0" indent="0" algn="r" rtl="1">
              <a:buNone/>
            </a:pPr>
            <a:endParaRPr lang="fa-IR" sz="2000" dirty="0" smtClean="0">
              <a:cs typeface="B Lotus" pitchFamily="2" charset="-78"/>
            </a:endParaRPr>
          </a:p>
          <a:p>
            <a:pPr algn="r" rtl="1"/>
            <a:endParaRPr lang="fa-IR" sz="2000" dirty="0" smtClean="0">
              <a:cs typeface="B Lotus" pitchFamily="2" charset="-78"/>
            </a:endParaRPr>
          </a:p>
          <a:p>
            <a:pPr marL="0" indent="0" algn="ctr" rtl="1">
              <a:buNone/>
            </a:pPr>
            <a:endParaRPr lang="en-US" sz="2000" dirty="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358299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381000"/>
            <a:ext cx="7239000" cy="6074736"/>
          </a:xfrm>
        </p:spPr>
        <p:txBody>
          <a:bodyPr/>
          <a:lstStyle/>
          <a:p>
            <a:pPr algn="r" rtl="1"/>
            <a:r>
              <a:rPr lang="fa-IR" dirty="0">
                <a:solidFill>
                  <a:schemeClr val="bg2">
                    <a:lumMod val="25000"/>
                  </a:schemeClr>
                </a:solidFill>
                <a:cs typeface="B Lotus" pitchFamily="2" charset="-78"/>
              </a:rPr>
              <a:t>انواع شهرهاي جديد: </a:t>
            </a:r>
            <a:endParaRPr lang="fa-IR" dirty="0" smtClean="0">
              <a:solidFill>
                <a:schemeClr val="bg2">
                  <a:lumMod val="25000"/>
                </a:schemeClr>
              </a:solidFill>
              <a:cs typeface="B Lotus" pitchFamily="2" charset="-78"/>
            </a:endParaRPr>
          </a:p>
          <a:p>
            <a:pPr marL="0" indent="0" algn="r" rtl="1">
              <a:buNone/>
            </a:pPr>
            <a:r>
              <a:rPr lang="fa-IR" sz="2000" dirty="0" smtClean="0">
                <a:cs typeface="B Lotus" pitchFamily="2" charset="-78"/>
              </a:rPr>
              <a:t>1-</a:t>
            </a:r>
            <a:r>
              <a:rPr lang="fa-IR" sz="2000" dirty="0">
                <a:cs typeface="B Lotus" pitchFamily="2" charset="-78"/>
              </a:rPr>
              <a:t>مستقل </a:t>
            </a:r>
            <a:endParaRPr lang="fa-IR" sz="2000" dirty="0" smtClean="0">
              <a:cs typeface="B Lotus" pitchFamily="2" charset="-78"/>
            </a:endParaRPr>
          </a:p>
          <a:p>
            <a:pPr marL="0" indent="0" algn="r" rtl="1">
              <a:buNone/>
            </a:pPr>
            <a:r>
              <a:rPr lang="fa-IR" sz="2000" dirty="0" smtClean="0">
                <a:cs typeface="B Lotus" pitchFamily="2" charset="-78"/>
              </a:rPr>
              <a:t>2-</a:t>
            </a:r>
            <a:r>
              <a:rPr lang="fa-IR" sz="2000" dirty="0">
                <a:cs typeface="B Lotus" pitchFamily="2" charset="-78"/>
              </a:rPr>
              <a:t> اقماري </a:t>
            </a:r>
            <a:endParaRPr lang="fa-IR" sz="2000" dirty="0" smtClean="0">
              <a:cs typeface="B Lotus" pitchFamily="2" charset="-78"/>
            </a:endParaRPr>
          </a:p>
          <a:p>
            <a:pPr marL="0" indent="0" algn="r" rtl="1">
              <a:buNone/>
            </a:pPr>
            <a:r>
              <a:rPr lang="fa-IR" sz="2000" dirty="0" smtClean="0">
                <a:cs typeface="B Lotus" pitchFamily="2" charset="-78"/>
              </a:rPr>
              <a:t>3-</a:t>
            </a:r>
            <a:r>
              <a:rPr lang="fa-IR" sz="2000" dirty="0">
                <a:cs typeface="B Lotus" pitchFamily="2" charset="-78"/>
              </a:rPr>
              <a:t> پيوسته</a:t>
            </a:r>
            <a:endParaRPr lang="en-US" sz="2000" dirty="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21190975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457200" y="274320"/>
            <a:ext cx="7239000" cy="106679"/>
          </a:xfrm>
        </p:spPr>
        <p:txBody>
          <a:bodyPr>
            <a:normAutofit fontScale="90000"/>
          </a:bodyPr>
          <a:lstStyle/>
          <a:p>
            <a:endParaRPr lang="en-US" dirty="0"/>
          </a:p>
        </p:txBody>
      </p:sp>
      <p:sp>
        <p:nvSpPr>
          <p:cNvPr id="3" name="Content Placeholder 2"/>
          <p:cNvSpPr>
            <a:spLocks noGrp="1"/>
          </p:cNvSpPr>
          <p:nvPr>
            <p:ph idx="1"/>
          </p:nvPr>
        </p:nvSpPr>
        <p:spPr>
          <a:xfrm>
            <a:off x="457200" y="381000"/>
            <a:ext cx="7239000" cy="6074736"/>
          </a:xfrm>
        </p:spPr>
        <p:txBody>
          <a:bodyPr/>
          <a:lstStyle/>
          <a:p>
            <a:pPr marL="0" indent="0" algn="just" rtl="1">
              <a:buNone/>
            </a:pPr>
            <a:r>
              <a:rPr lang="fa-IR" b="1" dirty="0">
                <a:solidFill>
                  <a:schemeClr val="tx2">
                    <a:lumMod val="75000"/>
                  </a:schemeClr>
                </a:solidFill>
                <a:cs typeface="B Lotus" pitchFamily="2" charset="-78"/>
              </a:rPr>
              <a:t>شهرهای </a:t>
            </a:r>
            <a:r>
              <a:rPr lang="fa-IR" b="1" dirty="0" smtClean="0">
                <a:solidFill>
                  <a:schemeClr val="tx2">
                    <a:lumMod val="75000"/>
                  </a:schemeClr>
                </a:solidFill>
                <a:cs typeface="B Lotus" pitchFamily="2" charset="-78"/>
              </a:rPr>
              <a:t>صنعتی</a:t>
            </a:r>
          </a:p>
          <a:p>
            <a:pPr lvl="0" algn="just" rtl="1"/>
            <a:r>
              <a:rPr lang="fa-IR" sz="2000" dirty="0">
                <a:cs typeface="B Lotus" pitchFamily="2" charset="-78"/>
              </a:rPr>
              <a:t>شهرك صنعتي، زمين آماده شده اي است كه براي استقرار صنايع به قطعات مختلف، تفكيك گرديده است و بر اساس مقررات و ضوابط قانوني خاصي در اختيار سرمايه‌گذاران صنعتي داراي پروانه مجاز قرار مي گيرد.</a:t>
            </a:r>
            <a:endParaRPr lang="en-US" sz="2000" dirty="0">
              <a:cs typeface="B Lotus" pitchFamily="2" charset="-78"/>
            </a:endParaRPr>
          </a:p>
          <a:p>
            <a:pPr algn="just" rtl="1"/>
            <a:r>
              <a:rPr lang="fa-IR" sz="2000" dirty="0">
                <a:cs typeface="B Lotus" pitchFamily="2" charset="-78"/>
              </a:rPr>
              <a:t>ناحيه صنعتي: سطح وسط سازمان فضايي </a:t>
            </a:r>
            <a:r>
              <a:rPr lang="fa-IR" sz="2000" dirty="0" smtClean="0">
                <a:cs typeface="B Lotus" pitchFamily="2" charset="-78"/>
              </a:rPr>
              <a:t>صنعت</a:t>
            </a:r>
          </a:p>
          <a:p>
            <a:pPr lvl="0" algn="just" rtl="1"/>
            <a:r>
              <a:rPr lang="fa-IR" sz="2000" dirty="0">
                <a:cs typeface="B Lotus" pitchFamily="2" charset="-78"/>
              </a:rPr>
              <a:t>مجتمع صنعتي: محلي، مركب از واحدهاي توليدي و خيابان­ها كه اغلب و نه همیشه، شامل برخي از خدمات مشترك مي­باشد.</a:t>
            </a:r>
            <a:endParaRPr lang="en-US" sz="2000" dirty="0">
              <a:cs typeface="B Lotus" pitchFamily="2" charset="-78"/>
            </a:endParaRPr>
          </a:p>
          <a:p>
            <a:pPr algn="just" rtl="1"/>
            <a:endParaRPr lang="en-US" dirty="0">
              <a:cs typeface="B Lotus" pitchFamily="2" charset="-78"/>
            </a:endParaRPr>
          </a:p>
          <a:p>
            <a:pPr marL="0" indent="0" algn="just" rtl="1">
              <a:buNone/>
            </a:pPr>
            <a:endParaRPr lang="en-US" dirty="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3015492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37160"/>
          </a:xfrm>
        </p:spPr>
        <p:txBody>
          <a:bodyPr>
            <a:normAutofit fontScale="90000"/>
          </a:bodyPr>
          <a:lstStyle/>
          <a:p>
            <a:endParaRPr lang="en-US" dirty="0"/>
          </a:p>
        </p:txBody>
      </p:sp>
      <p:sp>
        <p:nvSpPr>
          <p:cNvPr id="3" name="Content Placeholder 2"/>
          <p:cNvSpPr>
            <a:spLocks noGrp="1"/>
          </p:cNvSpPr>
          <p:nvPr>
            <p:ph idx="1"/>
          </p:nvPr>
        </p:nvSpPr>
        <p:spPr>
          <a:xfrm>
            <a:off x="457200" y="533400"/>
            <a:ext cx="7239000" cy="5922336"/>
          </a:xfrm>
        </p:spPr>
        <p:txBody>
          <a:bodyPr>
            <a:normAutofit/>
          </a:bodyPr>
          <a:lstStyle/>
          <a:p>
            <a:pPr marL="0" indent="0" algn="ctr" rtl="1">
              <a:buNone/>
            </a:pPr>
            <a:r>
              <a:rPr lang="fa-IR" sz="3600" b="1" dirty="0">
                <a:solidFill>
                  <a:schemeClr val="accent5">
                    <a:lumMod val="50000"/>
                  </a:schemeClr>
                </a:solidFill>
                <a:cs typeface="B Lotus" pitchFamily="2" charset="-78"/>
              </a:rPr>
              <a:t>مادرشهر</a:t>
            </a:r>
            <a:endParaRPr lang="en-US" sz="3600" dirty="0">
              <a:solidFill>
                <a:schemeClr val="accent5">
                  <a:lumMod val="50000"/>
                </a:schemeClr>
              </a:solidFill>
              <a:cs typeface="B Lotus" pitchFamily="2" charset="-78"/>
            </a:endParaRPr>
          </a:p>
          <a:p>
            <a:pPr marL="0" lvl="0" indent="0" algn="r" rtl="1">
              <a:buNone/>
            </a:pPr>
            <a:r>
              <a:rPr lang="ar-SA" sz="2800" dirty="0">
                <a:solidFill>
                  <a:schemeClr val="tx1">
                    <a:lumMod val="95000"/>
                    <a:lumOff val="5000"/>
                  </a:schemeClr>
                </a:solidFill>
                <a:cs typeface="B Lotus" pitchFamily="2" charset="-78"/>
              </a:rPr>
              <a:t>تاريخچه </a:t>
            </a:r>
            <a:r>
              <a:rPr lang="ar-SA" sz="2800" dirty="0" smtClean="0">
                <a:solidFill>
                  <a:schemeClr val="tx1">
                    <a:lumMod val="95000"/>
                    <a:lumOff val="5000"/>
                  </a:schemeClr>
                </a:solidFill>
                <a:cs typeface="B Lotus" pitchFamily="2" charset="-78"/>
              </a:rPr>
              <a:t>مادرشهر</a:t>
            </a:r>
            <a:endParaRPr lang="fa-IR" sz="2800" dirty="0" smtClean="0">
              <a:solidFill>
                <a:schemeClr val="tx1">
                  <a:lumMod val="95000"/>
                  <a:lumOff val="5000"/>
                </a:schemeClr>
              </a:solidFill>
              <a:cs typeface="B Lotus" pitchFamily="2" charset="-78"/>
            </a:endParaRPr>
          </a:p>
          <a:p>
            <a:pPr marL="0" lvl="0" indent="0" algn="r" rtl="1">
              <a:buNone/>
            </a:pPr>
            <a:endParaRPr lang="fa-IR" sz="2800" dirty="0" smtClean="0">
              <a:cs typeface="B Lotus" pitchFamily="2" charset="-78"/>
            </a:endParaRPr>
          </a:p>
          <a:p>
            <a:pPr marL="0" lvl="0" indent="0" algn="ctr" rtl="1">
              <a:buNone/>
            </a:pPr>
            <a:endParaRPr lang="fa-IR" sz="2800" dirty="0" smtClean="0"/>
          </a:p>
          <a:p>
            <a:pPr marL="0" indent="0" algn="ctr" rtl="1">
              <a:buNone/>
            </a:pPr>
            <a:r>
              <a:rPr lang="fa-IR" sz="1600" dirty="0" smtClean="0">
                <a:cs typeface="B Lotus" pitchFamily="2" charset="-78"/>
              </a:rPr>
              <a:t>شهر </a:t>
            </a:r>
            <a:r>
              <a:rPr lang="fa-IR" sz="1600" dirty="0">
                <a:cs typeface="B Lotus" pitchFamily="2" charset="-78"/>
              </a:rPr>
              <a:t>تک‌مرکزی: قبل از جنگ جهانی اول</a:t>
            </a:r>
            <a:endParaRPr lang="en-US" sz="1600" dirty="0">
              <a:cs typeface="B Lotus" pitchFamily="2" charset="-78"/>
            </a:endParaRPr>
          </a:p>
          <a:p>
            <a:pPr marL="0" lvl="0" indent="0" algn="ctr" rtl="1">
              <a:buNone/>
            </a:pPr>
            <a:endParaRPr lang="fa-IR" sz="1600" dirty="0" smtClean="0">
              <a:cs typeface="B Lotus" pitchFamily="2" charset="-78"/>
            </a:endParaRPr>
          </a:p>
          <a:p>
            <a:pPr marL="0" lvl="0" indent="0" algn="ctr" rtl="1">
              <a:buNone/>
            </a:pPr>
            <a:endParaRPr lang="fa-IR" sz="1600" dirty="0" smtClean="0">
              <a:cs typeface="B Lotus" pitchFamily="2" charset="-78"/>
            </a:endParaRPr>
          </a:p>
          <a:p>
            <a:pPr marL="0" lvl="0" indent="0" algn="ctr" rtl="1">
              <a:buNone/>
            </a:pPr>
            <a:endParaRPr lang="fa-IR" sz="1600" dirty="0">
              <a:cs typeface="B Lotus" pitchFamily="2" charset="-78"/>
            </a:endParaRPr>
          </a:p>
          <a:p>
            <a:pPr marL="0" indent="0" algn="ctr" rtl="1">
              <a:buNone/>
            </a:pPr>
            <a:r>
              <a:rPr lang="fa-IR" sz="1600" dirty="0">
                <a:cs typeface="B Lotus" pitchFamily="2" charset="-78"/>
              </a:rPr>
              <a:t>شهر تک‌مرکزی با حومه‌ها: بعد از جنگ جهانی دوم</a:t>
            </a:r>
            <a:endParaRPr lang="en-US" sz="1600" dirty="0">
              <a:cs typeface="B Lotus" pitchFamily="2" charset="-78"/>
            </a:endParaRPr>
          </a:p>
          <a:p>
            <a:pPr marL="0" lvl="0" indent="0" algn="ctr" rtl="1">
              <a:buNone/>
            </a:pPr>
            <a:endParaRPr lang="fa-IR" sz="1600" dirty="0" smtClean="0">
              <a:cs typeface="B Lotus" pitchFamily="2" charset="-78"/>
            </a:endParaRPr>
          </a:p>
          <a:p>
            <a:pPr marL="0" lvl="0" indent="0" algn="ctr" rtl="1">
              <a:buNone/>
            </a:pPr>
            <a:endParaRPr lang="fa-IR" sz="1600" dirty="0" smtClean="0">
              <a:cs typeface="B Lotus" pitchFamily="2" charset="-78"/>
            </a:endParaRPr>
          </a:p>
          <a:p>
            <a:pPr marL="0" lvl="0" indent="0" algn="ctr" rtl="1">
              <a:buNone/>
            </a:pPr>
            <a:endParaRPr lang="fa-IR" sz="1600" dirty="0" smtClean="0">
              <a:cs typeface="B Lotus" pitchFamily="2" charset="-78"/>
            </a:endParaRPr>
          </a:p>
          <a:p>
            <a:pPr marL="0" lvl="0" indent="0" algn="ctr" rtl="1">
              <a:buNone/>
            </a:pPr>
            <a:endParaRPr lang="fa-IR" sz="1600" dirty="0">
              <a:cs typeface="B Lotus" pitchFamily="2" charset="-78"/>
            </a:endParaRPr>
          </a:p>
          <a:p>
            <a:pPr marL="0" indent="0" algn="ctr" rtl="1">
              <a:buNone/>
            </a:pPr>
            <a:r>
              <a:rPr lang="fa-IR" sz="1600" dirty="0">
                <a:cs typeface="B Lotus" pitchFamily="2" charset="-78"/>
              </a:rPr>
              <a:t>شهر چند مرکزی در دهه 1970: گسترش ساخت فضایی مادرشهرها</a:t>
            </a:r>
            <a:endParaRPr lang="en-US" sz="1600" dirty="0">
              <a:cs typeface="B Lotus" pitchFamily="2" charset="-78"/>
            </a:endParaRPr>
          </a:p>
          <a:p>
            <a:pPr marL="0" lvl="0" indent="0" algn="r" rtl="1">
              <a:buNone/>
            </a:pPr>
            <a:endParaRPr lang="en-US" sz="2800" dirty="0"/>
          </a:p>
          <a:p>
            <a:pPr marL="0" indent="0" algn="r" rtl="1">
              <a:buNone/>
            </a:pP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352800" y="1528763"/>
            <a:ext cx="1471612" cy="1138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495675" y="2971800"/>
            <a:ext cx="1240856" cy="10759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412331" y="4191000"/>
            <a:ext cx="1352550" cy="1238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Date Placeholder 6"/>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23589254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381000"/>
            <a:ext cx="7239000" cy="6074736"/>
          </a:xfrm>
        </p:spPr>
        <p:txBody>
          <a:bodyPr/>
          <a:lstStyle/>
          <a:p>
            <a:pPr lvl="0" algn="just" rtl="1"/>
            <a:r>
              <a:rPr lang="fa-IR" sz="2000" dirty="0">
                <a:cs typeface="B Lotus" pitchFamily="2" charset="-78"/>
              </a:rPr>
              <a:t>مفهوم مگالاپليس، ابتدا توسط پتريك گدس به كار گرفته شد. مگالاپليس، منطقه‌اي وسيع است كه بيش از 10 ميليون نفر جمعيت داشته و داراي بيش از يك مادرشهر(متروپليتن) باشد.</a:t>
            </a:r>
            <a:endParaRPr lang="en-US" sz="2000" dirty="0">
              <a:cs typeface="B Lotus" pitchFamily="2" charset="-78"/>
            </a:endParaRPr>
          </a:p>
          <a:p>
            <a:pPr lvl="0" algn="just" rtl="1"/>
            <a:r>
              <a:rPr lang="fa-IR" sz="2000" dirty="0">
                <a:cs typeface="B Lotus" pitchFamily="2" charset="-78"/>
              </a:rPr>
              <a:t>ملاك شناخت شهرهاي بزرگ (مگالوپليس</a:t>
            </a:r>
            <a:r>
              <a:rPr lang="fa-IR" sz="2000" dirty="0" smtClean="0">
                <a:cs typeface="B Lotus" pitchFamily="2" charset="-78"/>
              </a:rPr>
              <a:t>):</a:t>
            </a:r>
          </a:p>
          <a:p>
            <a:pPr marL="0" indent="0" algn="just" rtl="1">
              <a:buNone/>
            </a:pPr>
            <a:r>
              <a:rPr lang="fa-IR" sz="2000" dirty="0" smtClean="0">
                <a:cs typeface="B Lotus" pitchFamily="2" charset="-78"/>
              </a:rPr>
              <a:t>1-</a:t>
            </a:r>
            <a:r>
              <a:rPr lang="fa-IR" sz="2000" dirty="0">
                <a:cs typeface="B Lotus" pitchFamily="2" charset="-78"/>
              </a:rPr>
              <a:t>شعاع ناحيه‌اي آن را بتوان با قطار يا اتومبيل در مدت 40 دقيقه طي كرد</a:t>
            </a:r>
            <a:r>
              <a:rPr lang="fa-IR" sz="2000" dirty="0" smtClean="0">
                <a:cs typeface="B Lotus" pitchFamily="2" charset="-78"/>
              </a:rPr>
              <a:t>.</a:t>
            </a:r>
          </a:p>
          <a:p>
            <a:pPr marL="0" indent="0" algn="just" rtl="1">
              <a:buNone/>
            </a:pPr>
            <a:r>
              <a:rPr lang="fa-IR" sz="2000" dirty="0" smtClean="0">
                <a:cs typeface="B Lotus" pitchFamily="2" charset="-78"/>
              </a:rPr>
              <a:t>2-</a:t>
            </a:r>
            <a:r>
              <a:rPr lang="fa-IR" sz="2000" dirty="0">
                <a:cs typeface="B Lotus" pitchFamily="2" charset="-78"/>
              </a:rPr>
              <a:t>متوسط صرف وقت براي رسيدن به محل كار در حدود 30 دقيقه است</a:t>
            </a:r>
            <a:r>
              <a:rPr lang="fa-IR" sz="2000" dirty="0" smtClean="0">
                <a:cs typeface="B Lotus" pitchFamily="2" charset="-78"/>
              </a:rPr>
              <a:t>.</a:t>
            </a:r>
            <a:endParaRPr lang="en-US" sz="2000" dirty="0">
              <a:cs typeface="B Lotus" pitchFamily="2" charset="-78"/>
            </a:endParaRPr>
          </a:p>
          <a:p>
            <a:pPr lvl="0" algn="just" rtl="1"/>
            <a:r>
              <a:rPr lang="ar-SA" sz="2000" dirty="0">
                <a:cs typeface="B Lotus" pitchFamily="2" charset="-78"/>
              </a:rPr>
              <a:t>متروپليس (</a:t>
            </a:r>
            <a:r>
              <a:rPr lang="en-US" sz="2000" dirty="0">
                <a:cs typeface="B Lotus" pitchFamily="2" charset="-78"/>
              </a:rPr>
              <a:t>Metropolis</a:t>
            </a:r>
            <a:r>
              <a:rPr lang="ar-SA" sz="2000" dirty="0">
                <a:cs typeface="B Lotus" pitchFamily="2" charset="-78"/>
              </a:rPr>
              <a:t> ) يا مادرشهر ريشه يونانی دارد و از دو کلمه </a:t>
            </a:r>
            <a:r>
              <a:rPr lang="en-US" sz="2000" dirty="0">
                <a:cs typeface="B Lotus" pitchFamily="2" charset="-78"/>
              </a:rPr>
              <a:t>Meter</a:t>
            </a:r>
            <a:r>
              <a:rPr lang="ar-SA" sz="2000" dirty="0">
                <a:cs typeface="B Lotus" pitchFamily="2" charset="-78"/>
              </a:rPr>
              <a:t> (مادر) و </a:t>
            </a:r>
            <a:r>
              <a:rPr lang="en-US" sz="2000" dirty="0">
                <a:cs typeface="B Lotus" pitchFamily="2" charset="-78"/>
              </a:rPr>
              <a:t>Polis</a:t>
            </a:r>
            <a:r>
              <a:rPr lang="ar-SA" sz="2000" dirty="0">
                <a:cs typeface="B Lotus" pitchFamily="2" charset="-78"/>
              </a:rPr>
              <a:t> (شهر) ترکيب </a:t>
            </a:r>
            <a:r>
              <a:rPr lang="fa-IR" sz="2000" dirty="0">
                <a:cs typeface="B Lotus" pitchFamily="2" charset="-78"/>
              </a:rPr>
              <a:t>شده </a:t>
            </a:r>
            <a:r>
              <a:rPr lang="fa-IR" sz="2000" dirty="0" smtClean="0">
                <a:cs typeface="B Lotus" pitchFamily="2" charset="-78"/>
              </a:rPr>
              <a:t>است.</a:t>
            </a:r>
          </a:p>
          <a:p>
            <a:pPr algn="just" rtl="1"/>
            <a:r>
              <a:rPr lang="fa-IR" sz="2000" dirty="0">
                <a:cs typeface="B Lotus" pitchFamily="2" charset="-78"/>
              </a:rPr>
              <a:t>انواع اشكال مادرشهرها</a:t>
            </a:r>
            <a:r>
              <a:rPr lang="fa-IR" sz="2000" dirty="0" smtClean="0">
                <a:cs typeface="B Lotus" pitchFamily="2" charset="-78"/>
              </a:rPr>
              <a:t>:</a:t>
            </a:r>
          </a:p>
          <a:p>
            <a:pPr marL="0" indent="0" algn="just" rtl="1">
              <a:buNone/>
            </a:pPr>
            <a:r>
              <a:rPr lang="fa-IR" sz="2000" dirty="0" smtClean="0">
                <a:cs typeface="B Lotus" pitchFamily="2" charset="-78"/>
              </a:rPr>
              <a:t>1-</a:t>
            </a:r>
            <a:r>
              <a:rPr lang="fa-IR" sz="2000" dirty="0">
                <a:cs typeface="B Lotus" pitchFamily="2" charset="-78"/>
              </a:rPr>
              <a:t>گسترده</a:t>
            </a:r>
            <a:endParaRPr lang="fa-IR" sz="2000" dirty="0" smtClean="0">
              <a:cs typeface="B Lotus" pitchFamily="2" charset="-78"/>
            </a:endParaRPr>
          </a:p>
          <a:p>
            <a:pPr marL="0" indent="0" algn="just" rtl="1">
              <a:buNone/>
            </a:pPr>
            <a:r>
              <a:rPr lang="fa-IR" sz="2000" dirty="0" smtClean="0">
                <a:cs typeface="B Lotus" pitchFamily="2" charset="-78"/>
              </a:rPr>
              <a:t>2-</a:t>
            </a:r>
            <a:r>
              <a:rPr lang="fa-IR" sz="2000" dirty="0">
                <a:cs typeface="B Lotus" pitchFamily="2" charset="-78"/>
              </a:rPr>
              <a:t>كهكشاني</a:t>
            </a:r>
            <a:endParaRPr lang="fa-IR" sz="2000" dirty="0" smtClean="0">
              <a:cs typeface="B Lotus" pitchFamily="2" charset="-78"/>
            </a:endParaRPr>
          </a:p>
          <a:p>
            <a:pPr marL="0" indent="0" algn="just" rtl="1">
              <a:buNone/>
            </a:pPr>
            <a:r>
              <a:rPr lang="fa-IR" sz="2000" dirty="0" smtClean="0">
                <a:cs typeface="B Lotus" pitchFamily="2" charset="-78"/>
              </a:rPr>
              <a:t>3-</a:t>
            </a:r>
            <a:r>
              <a:rPr lang="fa-IR" sz="2000" dirty="0">
                <a:cs typeface="B Lotus" pitchFamily="2" charset="-78"/>
              </a:rPr>
              <a:t>هسته‌اي</a:t>
            </a:r>
            <a:endParaRPr lang="fa-IR" sz="2000" dirty="0" smtClean="0">
              <a:cs typeface="B Lotus" pitchFamily="2" charset="-78"/>
            </a:endParaRPr>
          </a:p>
          <a:p>
            <a:pPr marL="0" indent="0" algn="just" rtl="1">
              <a:buNone/>
            </a:pPr>
            <a:r>
              <a:rPr lang="fa-IR" sz="2000" dirty="0" smtClean="0">
                <a:cs typeface="B Lotus" pitchFamily="2" charset="-78"/>
              </a:rPr>
              <a:t>4-</a:t>
            </a:r>
            <a:r>
              <a:rPr lang="fa-IR" sz="2000" dirty="0">
                <a:cs typeface="B Lotus" pitchFamily="2" charset="-78"/>
              </a:rPr>
              <a:t>ستاره‌اي</a:t>
            </a:r>
            <a:endParaRPr lang="fa-IR" sz="2000" dirty="0" smtClean="0">
              <a:cs typeface="B Lotus" pitchFamily="2" charset="-78"/>
            </a:endParaRPr>
          </a:p>
          <a:p>
            <a:pPr marL="0" indent="0" algn="just" rtl="1">
              <a:buNone/>
            </a:pPr>
            <a:r>
              <a:rPr lang="fa-IR" sz="2000" dirty="0" smtClean="0">
                <a:cs typeface="B Lotus" pitchFamily="2" charset="-78"/>
              </a:rPr>
              <a:t>5-</a:t>
            </a:r>
            <a:r>
              <a:rPr lang="fa-IR" sz="2000" dirty="0">
                <a:cs typeface="B Lotus" pitchFamily="2" charset="-78"/>
              </a:rPr>
              <a:t>حلقه‌اي</a:t>
            </a:r>
            <a:endParaRPr lang="fa-IR" sz="2000" dirty="0" smtClean="0">
              <a:cs typeface="B Lotus" pitchFamily="2" charset="-78"/>
            </a:endParaRPr>
          </a:p>
          <a:p>
            <a:pPr lvl="0" algn="just" rtl="1"/>
            <a:r>
              <a:rPr lang="fa-IR" sz="2000" dirty="0">
                <a:cs typeface="B Lotus" pitchFamily="2" charset="-78"/>
              </a:rPr>
              <a:t>مگالاپليس­ها معمولاً شكل خطي يا كريدوري دارند.</a:t>
            </a:r>
            <a:endParaRPr lang="en-US" sz="2000" dirty="0">
              <a:cs typeface="B Lotus" pitchFamily="2" charset="-78"/>
            </a:endParaRPr>
          </a:p>
          <a:p>
            <a:pPr algn="just" rtl="1"/>
            <a:endParaRPr lang="en-US" sz="2000" dirty="0"/>
          </a:p>
          <a:p>
            <a:pPr marL="0" lvl="0" indent="0" algn="just" rtl="1">
              <a:buNone/>
            </a:pPr>
            <a:endParaRPr lang="en-US" sz="2000" dirty="0">
              <a:cs typeface="B Lotus" pitchFamily="2" charset="-78"/>
            </a:endParaRPr>
          </a:p>
          <a:p>
            <a:pPr algn="just" rtl="1"/>
            <a:endParaRPr lang="en-US" dirty="0"/>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2497070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37160"/>
          </a:xfrm>
        </p:spPr>
        <p:txBody>
          <a:bodyPr>
            <a:normAutofit fontScale="90000"/>
          </a:bodyPr>
          <a:lstStyle/>
          <a:p>
            <a:endParaRPr lang="en-US" dirty="0"/>
          </a:p>
        </p:txBody>
      </p:sp>
      <p:sp>
        <p:nvSpPr>
          <p:cNvPr id="3" name="Content Placeholder 2"/>
          <p:cNvSpPr>
            <a:spLocks noGrp="1"/>
          </p:cNvSpPr>
          <p:nvPr>
            <p:ph idx="1"/>
          </p:nvPr>
        </p:nvSpPr>
        <p:spPr>
          <a:xfrm>
            <a:off x="457200" y="457200"/>
            <a:ext cx="7239000" cy="5998536"/>
          </a:xfrm>
        </p:spPr>
        <p:txBody>
          <a:bodyPr/>
          <a:lstStyle/>
          <a:p>
            <a:pPr marL="0" indent="0" algn="ctr" rtl="1">
              <a:buNone/>
            </a:pPr>
            <a:r>
              <a:rPr lang="fa-IR" b="1" dirty="0">
                <a:solidFill>
                  <a:schemeClr val="bg2">
                    <a:lumMod val="25000"/>
                  </a:schemeClr>
                </a:solidFill>
                <a:cs typeface="B Lotus" pitchFamily="2" charset="-78"/>
              </a:rPr>
              <a:t>ملاک­های تفکيک شهر از </a:t>
            </a:r>
            <a:r>
              <a:rPr lang="fa-IR" b="1" dirty="0" smtClean="0">
                <a:solidFill>
                  <a:schemeClr val="bg2">
                    <a:lumMod val="25000"/>
                  </a:schemeClr>
                </a:solidFill>
                <a:cs typeface="B Lotus" pitchFamily="2" charset="-78"/>
              </a:rPr>
              <a:t>روستا</a:t>
            </a:r>
          </a:p>
          <a:p>
            <a:pPr marL="0" lvl="0" indent="0" algn="just" rtl="1">
              <a:buNone/>
            </a:pPr>
            <a:r>
              <a:rPr lang="ar-SA" sz="2000" dirty="0">
                <a:cs typeface="B Lotus" pitchFamily="2" charset="-78"/>
              </a:rPr>
              <a:t>تعاريف شناخت شهر از روستا، براساس نظر كارشناسان سازمان ملل در سال 1967: </a:t>
            </a:r>
            <a:endParaRPr lang="en-US" sz="2000" dirty="0">
              <a:cs typeface="B Lotus" pitchFamily="2" charset="-78"/>
            </a:endParaRPr>
          </a:p>
          <a:p>
            <a:pPr marL="0" indent="0" algn="just" rtl="1">
              <a:buNone/>
            </a:pPr>
            <a:r>
              <a:rPr lang="fa-IR" sz="2000" dirty="0" smtClean="0">
                <a:cs typeface="B Lotus" pitchFamily="2" charset="-78"/>
              </a:rPr>
              <a:t>1-</a:t>
            </a:r>
            <a:r>
              <a:rPr lang="ar-SA" sz="2000" dirty="0">
                <a:cs typeface="B Lotus" pitchFamily="2" charset="-78"/>
              </a:rPr>
              <a:t>حوزه اداري: وجود </a:t>
            </a:r>
            <a:r>
              <a:rPr lang="ar-SA" sz="2000" dirty="0" smtClean="0">
                <a:cs typeface="B Lotus" pitchFamily="2" charset="-78"/>
              </a:rPr>
              <a:t>شهرداري</a:t>
            </a:r>
            <a:endParaRPr lang="fa-IR" sz="2000" dirty="0" smtClean="0">
              <a:cs typeface="B Lotus" pitchFamily="2" charset="-78"/>
            </a:endParaRPr>
          </a:p>
          <a:p>
            <a:pPr marL="0" indent="0" algn="just" rtl="1">
              <a:buNone/>
            </a:pPr>
            <a:r>
              <a:rPr lang="fa-IR" sz="2000" dirty="0" smtClean="0">
                <a:cs typeface="B Lotus" pitchFamily="2" charset="-78"/>
              </a:rPr>
              <a:t>2-</a:t>
            </a:r>
            <a:r>
              <a:rPr lang="ar-SA" sz="2000" dirty="0">
                <a:cs typeface="B Lotus" pitchFamily="2" charset="-78"/>
              </a:rPr>
              <a:t>نوع فعاليت­هاي اقتصادي: در شهر بيشتر فعاليت­ها، غير­كشاورزي است</a:t>
            </a:r>
            <a:r>
              <a:rPr lang="ar-SA" sz="2000" dirty="0" smtClean="0">
                <a:cs typeface="B Lotus" pitchFamily="2" charset="-78"/>
              </a:rPr>
              <a:t>.</a:t>
            </a:r>
            <a:endParaRPr lang="fa-IR" sz="2000" dirty="0" smtClean="0">
              <a:cs typeface="B Lotus" pitchFamily="2" charset="-78"/>
            </a:endParaRPr>
          </a:p>
          <a:p>
            <a:pPr marL="0" indent="0" algn="just" rtl="1">
              <a:buNone/>
            </a:pPr>
            <a:r>
              <a:rPr lang="fa-IR" sz="2000" dirty="0" smtClean="0">
                <a:cs typeface="B Lotus" pitchFamily="2" charset="-78"/>
              </a:rPr>
              <a:t>3-</a:t>
            </a:r>
            <a:r>
              <a:rPr lang="ar-SA" sz="2000" dirty="0">
                <a:cs typeface="B Lotus" pitchFamily="2" charset="-78"/>
              </a:rPr>
              <a:t>ميزان جمعيت</a:t>
            </a:r>
            <a:endParaRPr lang="fa-IR" sz="2000" dirty="0" smtClean="0">
              <a:cs typeface="B Lotus" pitchFamily="2" charset="-78"/>
            </a:endParaRPr>
          </a:p>
          <a:p>
            <a:pPr marL="0" indent="0" algn="just" rtl="1">
              <a:buNone/>
            </a:pPr>
            <a:r>
              <a:rPr lang="fa-IR" sz="2000" dirty="0" smtClean="0">
                <a:cs typeface="B Lotus" pitchFamily="2" charset="-78"/>
              </a:rPr>
              <a:t>4-</a:t>
            </a:r>
            <a:r>
              <a:rPr lang="ar-SA" sz="2000" dirty="0">
                <a:cs typeface="B Lotus" pitchFamily="2" charset="-78"/>
              </a:rPr>
              <a:t>مشخصات شهري: شهر، مكاني است كه در آن مشخصات شهري، مانند خيابان­ها، ساختمان­هاي عمومي و خدمات عمومي وجود دارد.</a:t>
            </a:r>
            <a:endParaRPr lang="fa-IR" sz="2000" dirty="0" smtClean="0">
              <a:cs typeface="B Lotus" pitchFamily="2" charset="-78"/>
            </a:endParaRPr>
          </a:p>
          <a:p>
            <a:pPr marL="0" indent="0" algn="just" rtl="1">
              <a:buNone/>
            </a:pPr>
            <a:r>
              <a:rPr lang="fa-IR" sz="2000" dirty="0" smtClean="0">
                <a:cs typeface="B Lotus" pitchFamily="2" charset="-78"/>
              </a:rPr>
              <a:t>5-</a:t>
            </a:r>
            <a:r>
              <a:rPr lang="ar-SA" sz="2000" dirty="0">
                <a:cs typeface="B Lotus" pitchFamily="2" charset="-78"/>
              </a:rPr>
              <a:t>حوزه دولت محلّي</a:t>
            </a:r>
            <a:endParaRPr lang="fa-IR" sz="2000" dirty="0" smtClean="0">
              <a:cs typeface="B Lotus" pitchFamily="2" charset="-78"/>
            </a:endParaRPr>
          </a:p>
          <a:p>
            <a:pPr marL="0" indent="0" algn="just" rtl="1">
              <a:buNone/>
            </a:pPr>
            <a:endParaRPr lang="en-US" dirty="0">
              <a:cs typeface="B Lotus" pitchFamily="2" charset="-78"/>
            </a:endParaRPr>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35403529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960"/>
          </a:xfrm>
        </p:spPr>
        <p:txBody>
          <a:bodyPr>
            <a:normAutofit fontScale="90000"/>
          </a:bodyPr>
          <a:lstStyle/>
          <a:p>
            <a:endParaRPr lang="en-US" dirty="0"/>
          </a:p>
        </p:txBody>
      </p:sp>
      <p:sp>
        <p:nvSpPr>
          <p:cNvPr id="3" name="Content Placeholder 2"/>
          <p:cNvSpPr>
            <a:spLocks noGrp="1"/>
          </p:cNvSpPr>
          <p:nvPr>
            <p:ph idx="1"/>
          </p:nvPr>
        </p:nvSpPr>
        <p:spPr>
          <a:xfrm>
            <a:off x="457200" y="457200"/>
            <a:ext cx="7239000" cy="5998536"/>
          </a:xfrm>
        </p:spPr>
        <p:txBody>
          <a:bodyPr>
            <a:normAutofit/>
          </a:bodyPr>
          <a:lstStyle/>
          <a:p>
            <a:pPr marL="0" indent="0" algn="just" rtl="1">
              <a:buNone/>
            </a:pPr>
            <a:r>
              <a:rPr lang="ar-SA" b="1" dirty="0" smtClean="0">
                <a:solidFill>
                  <a:schemeClr val="bg2">
                    <a:lumMod val="25000"/>
                  </a:schemeClr>
                </a:solidFill>
                <a:cs typeface="B Lotus" pitchFamily="2" charset="-78"/>
              </a:rPr>
              <a:t>شهرسازی</a:t>
            </a:r>
            <a:endParaRPr lang="fa-IR" b="1" dirty="0" smtClean="0">
              <a:solidFill>
                <a:schemeClr val="bg2">
                  <a:lumMod val="25000"/>
                </a:schemeClr>
              </a:solidFill>
              <a:cs typeface="B Lotus" pitchFamily="2" charset="-78"/>
            </a:endParaRPr>
          </a:p>
          <a:p>
            <a:pPr lvl="0" algn="just" rtl="1"/>
            <a:r>
              <a:rPr lang="ar-SA" sz="2000" dirty="0">
                <a:cs typeface="B Lotus" pitchFamily="2" charset="-78"/>
              </a:rPr>
              <a:t>شهرسازی به معنای علم و نظریه اسكان بشر با مسائل مربوط به سكونت­گاه­ها اعم از روستا و شهر سروكار دارد و این ارتباط فقط در حد سازماندهی كالبدی خلاصه نمی‌شود. شهرسازی با مكان­هایی سروكار دارد كه محل زیست انسان­ها بوده و بنابراین خود زنده و پویاست.</a:t>
            </a:r>
            <a:endParaRPr lang="en-US" sz="2000" dirty="0">
              <a:cs typeface="B Lotus" pitchFamily="2" charset="-78"/>
            </a:endParaRPr>
          </a:p>
          <a:p>
            <a:pPr lvl="0" algn="just" rtl="1"/>
            <a:r>
              <a:rPr lang="ar-SA" sz="2000" dirty="0">
                <a:cs typeface="B Lotus" pitchFamily="2" charset="-78"/>
              </a:rPr>
              <a:t>رشته‌ها (شاخه‌هاي) اصلي علم شهرسازي: </a:t>
            </a:r>
            <a:endParaRPr lang="fa-IR" sz="2000" dirty="0" smtClean="0">
              <a:cs typeface="B Lotus" pitchFamily="2" charset="-78"/>
            </a:endParaRPr>
          </a:p>
          <a:p>
            <a:pPr marL="0" lvl="0" indent="0" algn="just" rtl="1">
              <a:buNone/>
            </a:pPr>
            <a:r>
              <a:rPr lang="fa-IR" sz="2000" dirty="0" smtClean="0">
                <a:cs typeface="B Lotus" pitchFamily="2" charset="-78"/>
              </a:rPr>
              <a:t>1-</a:t>
            </a:r>
            <a:r>
              <a:rPr lang="ar-SA" sz="2000" dirty="0">
                <a:cs typeface="B Lotus" pitchFamily="2" charset="-78"/>
              </a:rPr>
              <a:t>برنامه‌ريزی شهري</a:t>
            </a:r>
            <a:endParaRPr lang="fa-IR" sz="2000" dirty="0" smtClean="0">
              <a:cs typeface="B Lotus" pitchFamily="2" charset="-78"/>
            </a:endParaRPr>
          </a:p>
          <a:p>
            <a:pPr marL="0" lvl="0" indent="0" algn="just" rtl="1">
              <a:buNone/>
            </a:pPr>
            <a:r>
              <a:rPr lang="fa-IR" sz="2000" dirty="0" smtClean="0">
                <a:cs typeface="B Lotus" pitchFamily="2" charset="-78"/>
              </a:rPr>
              <a:t>2-</a:t>
            </a:r>
            <a:r>
              <a:rPr lang="ar-SA" sz="2000" dirty="0">
                <a:cs typeface="B Lotus" pitchFamily="2" charset="-78"/>
              </a:rPr>
              <a:t>طراحي شهري</a:t>
            </a:r>
            <a:endParaRPr lang="fa-IR" sz="2000" dirty="0" smtClean="0">
              <a:cs typeface="B Lotus" pitchFamily="2" charset="-78"/>
            </a:endParaRPr>
          </a:p>
          <a:p>
            <a:pPr marL="0" lvl="0" indent="0" algn="just" rtl="1">
              <a:buNone/>
            </a:pPr>
            <a:r>
              <a:rPr lang="fa-IR" sz="2000" dirty="0" smtClean="0">
                <a:cs typeface="B Lotus" pitchFamily="2" charset="-78"/>
              </a:rPr>
              <a:t>3-</a:t>
            </a:r>
            <a:r>
              <a:rPr lang="ar-SA" sz="2000" dirty="0">
                <a:cs typeface="B Lotus" pitchFamily="2" charset="-78"/>
              </a:rPr>
              <a:t>برنامه‌ريزی محيطي</a:t>
            </a:r>
            <a:endParaRPr lang="fa-IR" sz="2000" dirty="0" smtClean="0">
              <a:cs typeface="B Lotus" pitchFamily="2" charset="-78"/>
            </a:endParaRPr>
          </a:p>
          <a:p>
            <a:pPr marL="0" lvl="0" indent="0" algn="just" rtl="1">
              <a:buNone/>
            </a:pPr>
            <a:r>
              <a:rPr lang="fa-IR" sz="2000" dirty="0" smtClean="0">
                <a:cs typeface="B Lotus" pitchFamily="2" charset="-78"/>
              </a:rPr>
              <a:t>4-</a:t>
            </a:r>
            <a:r>
              <a:rPr lang="ar-SA" sz="2000" dirty="0">
                <a:cs typeface="B Lotus" pitchFamily="2" charset="-78"/>
              </a:rPr>
              <a:t>برنامه‌ريزی </a:t>
            </a:r>
            <a:r>
              <a:rPr lang="ar-SA" sz="2000" dirty="0" smtClean="0">
                <a:cs typeface="B Lotus" pitchFamily="2" charset="-78"/>
              </a:rPr>
              <a:t>منطقه‌اي</a:t>
            </a:r>
            <a:endParaRPr lang="en-US" sz="2000" dirty="0">
              <a:cs typeface="B Lotus" pitchFamily="2" charset="-78"/>
            </a:endParaRPr>
          </a:p>
          <a:p>
            <a:pPr lvl="0" algn="just" rtl="1"/>
            <a:r>
              <a:rPr lang="ar-SA" sz="2000" dirty="0">
                <a:cs typeface="B Lotus" pitchFamily="2" charset="-78"/>
              </a:rPr>
              <a:t>شهرسازي، عمدتاً بعد از جنگ جهاني دوم، بطور جدي مطرح شد.</a:t>
            </a:r>
            <a:endParaRPr lang="en-US" sz="2000" dirty="0">
              <a:cs typeface="B Lotus" pitchFamily="2" charset="-78"/>
            </a:endParaRPr>
          </a:p>
          <a:p>
            <a:pPr lvl="0" algn="just" rtl="1"/>
            <a:r>
              <a:rPr lang="ar-SA" sz="2000" dirty="0">
                <a:cs typeface="B Lotus" pitchFamily="2" charset="-78"/>
              </a:rPr>
              <a:t>شهرسازي مشاركتي: حركت طراح و برنامه‌ريز و كلاً دستگاههاي اجرايي با مردم است، يا دخالت دادن مردم، در امر شهرسازي</a:t>
            </a:r>
            <a:endParaRPr lang="en-US" sz="2000" dirty="0">
              <a:cs typeface="B Lotus" pitchFamily="2" charset="-78"/>
            </a:endParaRPr>
          </a:p>
          <a:p>
            <a:pPr algn="just" rtl="1"/>
            <a:r>
              <a:rPr lang="ar-SA" sz="2000" dirty="0">
                <a:cs typeface="B Lotus" pitchFamily="2" charset="-78"/>
              </a:rPr>
              <a:t>شوراي شهر، در راستاي شهرسازي مشاركتي است</a:t>
            </a:r>
            <a:endParaRPr lang="en-US" sz="2000" dirty="0">
              <a:cs typeface="B Lotus" pitchFamily="2" charset="-78"/>
            </a:endParaRPr>
          </a:p>
          <a:p>
            <a:pPr algn="just" rtl="1"/>
            <a:endParaRPr lang="en-US" dirty="0"/>
          </a:p>
        </p:txBody>
      </p:sp>
      <p:sp>
        <p:nvSpPr>
          <p:cNvPr id="4" name="Date Placeholder 3"/>
          <p:cNvSpPr>
            <a:spLocks noGrp="1"/>
          </p:cNvSpPr>
          <p:nvPr>
            <p:ph type="dt" sz="half" idx="10"/>
          </p:nvPr>
        </p:nvSpPr>
        <p:spPr/>
        <p:txBody>
          <a:bodyPr/>
          <a:lstStyle/>
          <a:p>
            <a:r>
              <a:rPr lang="en-US" smtClean="0"/>
              <a:t>www.shahrsazionline.com</a:t>
            </a:r>
            <a:endParaRPr lang="en-US"/>
          </a:p>
        </p:txBody>
      </p:sp>
    </p:spTree>
    <p:extLst>
      <p:ext uri="{BB962C8B-B14F-4D97-AF65-F5344CB8AC3E}">
        <p14:creationId xmlns:p14="http://schemas.microsoft.com/office/powerpoint/2010/main" xmlns="" val="28997832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242</TotalTime>
  <Words>4901</Words>
  <Application>Microsoft Office PowerPoint</Application>
  <PresentationFormat>On-screen Show (4:3)</PresentationFormat>
  <Paragraphs>413</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Opulent</vt:lpstr>
      <vt:lpstr>به نام پروردگار یکتا </vt:lpstr>
      <vt:lpstr>  مبانی و مفاهیم  شهر و شهرسازی </vt:lpstr>
      <vt:lpstr>تعريف شهر </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پروردگار یکتا</dc:title>
  <dc:creator>Shahrsazan</dc:creator>
  <cp:lastModifiedBy>M</cp:lastModifiedBy>
  <cp:revision>27</cp:revision>
  <dcterms:created xsi:type="dcterms:W3CDTF">2006-08-16T00:00:00Z</dcterms:created>
  <dcterms:modified xsi:type="dcterms:W3CDTF">2015-06-23T14:32:39Z</dcterms:modified>
</cp:coreProperties>
</file>